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3"/>
  </p:notesMasterIdLst>
  <p:sldIdLst>
    <p:sldId id="256" r:id="rId2"/>
    <p:sldId id="281" r:id="rId3"/>
    <p:sldId id="285" r:id="rId4"/>
    <p:sldId id="263" r:id="rId5"/>
    <p:sldId id="264" r:id="rId6"/>
    <p:sldId id="265" r:id="rId7"/>
    <p:sldId id="268" r:id="rId8"/>
    <p:sldId id="270" r:id="rId9"/>
    <p:sldId id="292" r:id="rId10"/>
    <p:sldId id="267" r:id="rId11"/>
    <p:sldId id="279" r:id="rId12"/>
    <p:sldId id="260" r:id="rId13"/>
    <p:sldId id="272" r:id="rId14"/>
    <p:sldId id="273" r:id="rId15"/>
    <p:sldId id="290" r:id="rId16"/>
    <p:sldId id="271" r:id="rId17"/>
    <p:sldId id="266" r:id="rId18"/>
    <p:sldId id="275" r:id="rId19"/>
    <p:sldId id="288" r:id="rId20"/>
    <p:sldId id="257" r:id="rId21"/>
    <p:sldId id="277" r:id="rId22"/>
  </p:sldIdLst>
  <p:sldSz cx="12192000" cy="6858000"/>
  <p:notesSz cx="6858000" cy="12192000"/>
  <p:embeddedFontLst>
    <p:embeddedFont>
      <p:font typeface="Calibri" panose="020F0502020204030204" pitchFamily="34" charset="0"/>
      <p:regular r:id="rId24"/>
      <p:bold r:id="rId25"/>
      <p:italic r:id="rId26"/>
      <p:boldItalic r:id="rId27"/>
    </p:embeddedFont>
    <p:embeddedFont>
      <p:font typeface="Lato" panose="020F0502020204030203" pitchFamily="34" charset="0"/>
      <p:regular r:id="rId28"/>
      <p:bold r:id="rId29"/>
      <p:italic r:id="rId30"/>
      <p:boldItalic r:id="rId31"/>
    </p:embeddedFont>
    <p:embeddedFont>
      <p:font typeface="Lato Black" panose="020F0502020204030204" pitchFamily="34" charset="0"/>
      <p:bold r:id="rId32"/>
      <p:italic r:id="rId33"/>
      <p:boldItalic r:id="rId34"/>
    </p:embeddedFont>
    <p:embeddedFont>
      <p:font typeface="Lato Light" panose="020F030202020403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937"/>
  </p:normalViewPr>
  <p:slideViewPr>
    <p:cSldViewPr snapToGrid="0" snapToObjects="1">
      <p:cViewPr varScale="1">
        <p:scale>
          <a:sx n="99" d="100"/>
          <a:sy n="99" d="100"/>
        </p:scale>
        <p:origin x="105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panose="020F0502020204030203" pitchFamily="34" charset="0"/>
                <a:ea typeface="Lato" panose="020F0502020204030203" pitchFamily="34" charset="0"/>
                <a:cs typeface="Lato" panose="020F0502020204030203"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panose="020F0502020204030203" pitchFamily="34" charset="0"/>
                <a:ea typeface="Lato" panose="020F0502020204030203" pitchFamily="34" charset="0"/>
                <a:cs typeface="Lato" panose="020F0502020204030203"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panose="020F0502020204030203" pitchFamily="34" charset="0"/>
                <a:ea typeface="Lato" panose="020F0502020204030203" pitchFamily="34" charset="0"/>
                <a:cs typeface="Lato" panose="020F0502020204030203"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Lato" panose="020F0502020204030203" pitchFamily="34" charset="0"/>
                <a:ea typeface="Lato" panose="020F0502020204030203" pitchFamily="34" charset="0"/>
                <a:cs typeface="Lato" panose="020F0502020204030203" pitchFamily="34" charset="0"/>
              </a:defRPr>
            </a:lvl1pPr>
          </a:lstStyle>
          <a:p>
            <a:pPr algn="r"/>
            <a:fld id="{00000000-1234-1234-1234-123412341234}" type="slidenum">
              <a:rPr lang="en-US" sz="1200" smtClean="0">
                <a:solidFill>
                  <a:schemeClr val="dk1"/>
                </a:solidFill>
                <a:sym typeface="Calibri"/>
              </a:rPr>
              <a:pPr algn="r"/>
              <a:t>‹#›</a:t>
            </a:fld>
            <a:endParaRPr lang="en-US" sz="1200" dirty="0">
              <a:solidFill>
                <a:schemeClr val="dk1"/>
              </a:solidFill>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Lato" panose="020F0502020204030203" pitchFamily="34" charset="0"/>
        <a:ea typeface="Lato" panose="020F0502020204030203" pitchFamily="34" charset="0"/>
        <a:cs typeface="Lato" panose="020F050202020403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 name="Google Shape;5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52" name="Google Shape;5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13c76fe04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g1013c76fe04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108" name="Google Shape;108;g1013c76fe04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83582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e993d0d2e5b07e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4e993d0d2e5b07e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68" name="Google Shape;268;g4e993d0d2e5b07e8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e993d0d2e5b07e8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4e993d0d2e5b07e8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80" name="Google Shape;280;g4e993d0d2e5b07e8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e993d0d2e5b07e8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4e993d0d2e5b07e8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80" name="Google Shape;280;g4e993d0d2e5b07e8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82068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d8caf1e9d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fd8caf1e9d_0_2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60" name="Google Shape;260;gfd8caf1e9d_0_2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013c76fe04_0_4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1013c76fe04_0_4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18" name="Google Shape;218;g1013c76fe04_0_4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0a7bf437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00a7bf437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98" name="Google Shape;298;g100a7bf437d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00a7bf437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00a7bf437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98" name="Google Shape;298;g100a7bf437d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077458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13c76fe0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g1013c76fe04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77" name="Google Shape;77;g1013c76fe04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13c76fe04_0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1013c76fe04_0_3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325" name="Google Shape;325;g1013c76fe04_0_3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fd8caf1e9d_0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fd8caf1e9d_0_2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193" name="Google Shape;193;gfd8caf1e9d_0_2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0908753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100908753b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01" name="Google Shape;201;g100908753b8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013c76fe04_0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013c76fe04_0_4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10" name="Google Shape;210;g1013c76fe04_0_4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0804436d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00804436d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35" name="Google Shape;235;g100804436d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a74aa581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fa74aa5816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52" name="Google Shape;252;gfa74aa5816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fa74aa581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fa74aa5816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52" name="Google Shape;252;gfa74aa5816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25373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60dcc3e17c9f79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460dcc3e17c9f79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26" name="Google Shape;226;g460dcc3e17c9f79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0804436d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00804436d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Lato" panose="020F0502020204030203" pitchFamily="34" charset="0"/>
              <a:ea typeface="Lato" panose="020F0502020204030203" pitchFamily="34" charset="0"/>
              <a:cs typeface="Lato" panose="020F0502020204030203" pitchFamily="34" charset="0"/>
            </a:endParaRPr>
          </a:p>
        </p:txBody>
      </p:sp>
      <p:sp>
        <p:nvSpPr>
          <p:cNvPr id="235" name="Google Shape;235;g100804436d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99485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1"/>
        <p:cNvGrpSpPr/>
        <p:nvPr/>
      </p:nvGrpSpPr>
      <p:grpSpPr>
        <a:xfrm>
          <a:off x="0" y="0"/>
          <a:ext cx="0" cy="0"/>
          <a:chOff x="0" y="0"/>
          <a:chExt cx="0" cy="0"/>
        </a:xfrm>
      </p:grpSpPr>
      <p:pic>
        <p:nvPicPr>
          <p:cNvPr id="12" name="Google Shape;12;p2" descr="preencoded.png"/>
          <p:cNvPicPr preferRelativeResize="0"/>
          <p:nvPr/>
        </p:nvPicPr>
        <p:blipFill rotWithShape="1">
          <a:blip r:embed="rId2">
            <a:alphaModFix/>
          </a:blip>
          <a:srcRect/>
          <a:stretch/>
        </p:blipFill>
        <p:spPr>
          <a:xfrm>
            <a:off x="381000" y="6229350"/>
            <a:ext cx="1047750" cy="495300"/>
          </a:xfrm>
          <a:prstGeom prst="rect">
            <a:avLst/>
          </a:prstGeom>
          <a:noFill/>
          <a:ln>
            <a:noFill/>
          </a:ln>
        </p:spPr>
      </p:pic>
      <p:sp>
        <p:nvSpPr>
          <p:cNvPr id="15" name="Google Shape;15;p2"/>
          <p:cNvSpPr/>
          <p:nvPr/>
        </p:nvSpPr>
        <p:spPr>
          <a:xfrm>
            <a:off x="11496675" y="6448425"/>
            <a:ext cx="362100" cy="1332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None/>
            </a:pPr>
            <a:endParaRPr sz="1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1">
  <p:cSld name="DEFAULT_1">
    <p:bg>
      <p:bgPr>
        <a:solidFill>
          <a:schemeClr val="l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63273" y="449421"/>
            <a:ext cx="7304700" cy="646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4"/>
              </a:buClr>
              <a:buSzPts val="3000"/>
              <a:buFont typeface="Lato"/>
              <a:buNone/>
              <a:defRPr sz="3000">
                <a:solidFill>
                  <a:schemeClr val="accent4"/>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976177" y="242900"/>
            <a:ext cx="3375300" cy="20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1400"/>
              <a:buFont typeface="Lato Black"/>
              <a:buNone/>
              <a:defRPr>
                <a:solidFill>
                  <a:schemeClr val="accent3"/>
                </a:solidFill>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 name="Google Shape;20;p3" descr="preencoded.png"/>
          <p:cNvPicPr preferRelativeResize="0"/>
          <p:nvPr/>
        </p:nvPicPr>
        <p:blipFill rotWithShape="1">
          <a:blip r:embed="rId2">
            <a:alphaModFix/>
          </a:blip>
          <a:srcRect/>
          <a:stretch/>
        </p:blipFill>
        <p:spPr>
          <a:xfrm>
            <a:off x="381000" y="6229350"/>
            <a:ext cx="1047750" cy="495300"/>
          </a:xfrm>
          <a:prstGeom prst="rect">
            <a:avLst/>
          </a:prstGeom>
          <a:noFill/>
          <a:ln>
            <a:noFill/>
          </a:ln>
        </p:spPr>
      </p:pic>
      <p:sp>
        <p:nvSpPr>
          <p:cNvPr id="23" name="Google Shape;23;p3"/>
          <p:cNvSpPr/>
          <p:nvPr/>
        </p:nvSpPr>
        <p:spPr>
          <a:xfrm>
            <a:off x="11496675" y="6448425"/>
            <a:ext cx="362100" cy="13320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None/>
            </a:pPr>
            <a:endParaRPr sz="1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4" name="Google Shape;24;p3"/>
          <p:cNvSpPr txBox="1">
            <a:spLocks noGrp="1"/>
          </p:cNvSpPr>
          <p:nvPr>
            <p:ph type="sldNum" idx="12"/>
          </p:nvPr>
        </p:nvSpPr>
        <p:spPr>
          <a:xfrm>
            <a:off x="11318174" y="6261021"/>
            <a:ext cx="731700" cy="525000"/>
          </a:xfrm>
          <a:prstGeom prst="rect">
            <a:avLst/>
          </a:prstGeom>
        </p:spPr>
        <p:txBody>
          <a:bodyPr spcFirstLastPara="1" wrap="square" lIns="91425" tIns="91425" rIns="91425" bIns="91425" anchor="ctr" anchorCtr="0">
            <a:noAutofit/>
          </a:bodyPr>
          <a:lstStyle>
            <a:lvl1pPr lvl="0" algn="ctr" rtl="0">
              <a:buNone/>
              <a:defRPr sz="1000">
                <a:solidFill>
                  <a:srgbClr val="FFFFFF"/>
                </a:solidFill>
                <a:latin typeface="Lato"/>
                <a:ea typeface="Lato"/>
                <a:cs typeface="Lato"/>
                <a:sym typeface="Lato"/>
              </a:defRPr>
            </a:lvl1pPr>
            <a:lvl2pPr lvl="1" algn="ctr" rtl="0">
              <a:buNone/>
              <a:defRPr sz="1000">
                <a:solidFill>
                  <a:srgbClr val="FFFFFF"/>
                </a:solidFill>
                <a:latin typeface="Lato"/>
                <a:ea typeface="Lato"/>
                <a:cs typeface="Lato"/>
                <a:sym typeface="Lato"/>
              </a:defRPr>
            </a:lvl2pPr>
            <a:lvl3pPr lvl="2" algn="ctr" rtl="0">
              <a:buNone/>
              <a:defRPr sz="1000">
                <a:solidFill>
                  <a:srgbClr val="FFFFFF"/>
                </a:solidFill>
                <a:latin typeface="Lato"/>
                <a:ea typeface="Lato"/>
                <a:cs typeface="Lato"/>
                <a:sym typeface="Lato"/>
              </a:defRPr>
            </a:lvl3pPr>
            <a:lvl4pPr lvl="3" algn="ctr" rtl="0">
              <a:buNone/>
              <a:defRPr sz="1000">
                <a:solidFill>
                  <a:srgbClr val="FFFFFF"/>
                </a:solidFill>
                <a:latin typeface="Lato"/>
                <a:ea typeface="Lato"/>
                <a:cs typeface="Lato"/>
                <a:sym typeface="Lato"/>
              </a:defRPr>
            </a:lvl4pPr>
            <a:lvl5pPr lvl="4" algn="ctr" rtl="0">
              <a:buNone/>
              <a:defRPr sz="1000">
                <a:solidFill>
                  <a:srgbClr val="FFFFFF"/>
                </a:solidFill>
                <a:latin typeface="Lato"/>
                <a:ea typeface="Lato"/>
                <a:cs typeface="Lato"/>
                <a:sym typeface="Lato"/>
              </a:defRPr>
            </a:lvl5pPr>
            <a:lvl6pPr lvl="5" algn="ctr" rtl="0">
              <a:buNone/>
              <a:defRPr sz="1000">
                <a:solidFill>
                  <a:srgbClr val="FFFFFF"/>
                </a:solidFill>
                <a:latin typeface="Lato"/>
                <a:ea typeface="Lato"/>
                <a:cs typeface="Lato"/>
                <a:sym typeface="Lato"/>
              </a:defRPr>
            </a:lvl6pPr>
            <a:lvl7pPr lvl="6" algn="ctr" rtl="0">
              <a:buNone/>
              <a:defRPr sz="1000">
                <a:solidFill>
                  <a:srgbClr val="FFFFFF"/>
                </a:solidFill>
                <a:latin typeface="Lato"/>
                <a:ea typeface="Lato"/>
                <a:cs typeface="Lato"/>
                <a:sym typeface="Lato"/>
              </a:defRPr>
            </a:lvl7pPr>
            <a:lvl8pPr lvl="7" algn="ctr" rtl="0">
              <a:buNone/>
              <a:defRPr sz="1000">
                <a:solidFill>
                  <a:srgbClr val="FFFFFF"/>
                </a:solidFill>
                <a:latin typeface="Lato"/>
                <a:ea typeface="Lato"/>
                <a:cs typeface="Lato"/>
                <a:sym typeface="Lato"/>
              </a:defRPr>
            </a:lvl8pPr>
            <a:lvl9pPr lvl="8" algn="ctr" rtl="0">
              <a:buNone/>
              <a:defRPr sz="1000">
                <a:solidFill>
                  <a:srgbClr val="FFFFFF"/>
                </a:solidFill>
                <a:latin typeface="Lato"/>
                <a:ea typeface="Lato"/>
                <a:cs typeface="Lato"/>
                <a:sym typeface="Lato"/>
              </a:defRPr>
            </a:lvl9pPr>
          </a:lstStyle>
          <a:p>
            <a:pPr marL="0" lvl="0" indent="0" algn="ctr" rtl="0">
              <a:spcBef>
                <a:spcPts val="0"/>
              </a:spcBef>
              <a:spcAft>
                <a:spcPts val="0"/>
              </a:spcAft>
              <a:buNone/>
            </a:pPr>
            <a:fld id="{00000000-1234-1234-1234-123412341234}" type="slidenum">
              <a:rPr lang="en-US"/>
              <a:t>‹#›</a:t>
            </a:fld>
            <a:endParaRPr/>
          </a:p>
        </p:txBody>
      </p:sp>
      <p:sp>
        <p:nvSpPr>
          <p:cNvPr id="25" name="Google Shape;25;p3"/>
          <p:cNvSpPr txBox="1">
            <a:spLocks noGrp="1"/>
          </p:cNvSpPr>
          <p:nvPr>
            <p:ph type="body" idx="2"/>
          </p:nvPr>
        </p:nvSpPr>
        <p:spPr>
          <a:xfrm>
            <a:off x="1100250" y="1510375"/>
            <a:ext cx="4335000" cy="4232100"/>
          </a:xfrm>
          <a:prstGeom prst="rect">
            <a:avLst/>
          </a:prstGeom>
          <a:noFill/>
          <a:ln>
            <a:noFill/>
          </a:ln>
        </p:spPr>
        <p:txBody>
          <a:bodyPr spcFirstLastPara="1" wrap="square" lIns="91425" tIns="91425" rIns="91425" bIns="91425" anchor="t" anchorCtr="0">
            <a:noAutofit/>
          </a:bodyPr>
          <a:lstStyle>
            <a:lvl1pPr marL="457200" lvl="0"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1pPr>
            <a:lvl2pPr marL="914400" lvl="1"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2pPr>
            <a:lvl3pPr marL="1371600" lvl="2"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3pPr>
            <a:lvl4pPr marL="1828800" lvl="3"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4pPr>
            <a:lvl5pPr marL="2286000" lvl="4"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5pPr>
            <a:lvl6pPr marL="2743200" lvl="5"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6pPr>
            <a:lvl7pPr marL="3200400" lvl="6"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7pPr>
            <a:lvl8pPr marL="3657600" lvl="7"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8pPr>
            <a:lvl9pPr marL="4114800" lvl="8" indent="-323850">
              <a:lnSpc>
                <a:spcPct val="150000"/>
              </a:lnSpc>
              <a:spcBef>
                <a:spcPts val="0"/>
              </a:spcBef>
              <a:spcAft>
                <a:spcPts val="0"/>
              </a:spcAft>
              <a:buClr>
                <a:schemeClr val="dk2"/>
              </a:buClr>
              <a:buSzPts val="1500"/>
              <a:buFont typeface="Lato"/>
              <a:buChar char="■"/>
              <a:defRPr sz="1500">
                <a:solidFill>
                  <a:schemeClr val="dk2"/>
                </a:solidFill>
                <a:latin typeface="Lato"/>
                <a:ea typeface="Lato"/>
                <a:cs typeface="Lato"/>
                <a:sym typeface="La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2"/>
        <p:cNvGrpSpPr/>
        <p:nvPr/>
      </p:nvGrpSpPr>
      <p:grpSpPr>
        <a:xfrm>
          <a:off x="0" y="0"/>
          <a:ext cx="0" cy="0"/>
          <a:chOff x="0" y="0"/>
          <a:chExt cx="0" cy="0"/>
        </a:xfrm>
      </p:grpSpPr>
      <p:pic>
        <p:nvPicPr>
          <p:cNvPr id="33" name="Google Shape;33;p5" descr="preencoded.png"/>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34" name="Google Shape;34;p5" descr="preencoded.png"/>
          <p:cNvPicPr preferRelativeResize="0"/>
          <p:nvPr/>
        </p:nvPicPr>
        <p:blipFill rotWithShape="1">
          <a:blip r:embed="rId3">
            <a:alphaModFix/>
          </a:blip>
          <a:srcRect/>
          <a:stretch/>
        </p:blipFill>
        <p:spPr>
          <a:xfrm>
            <a:off x="9467850" y="0"/>
            <a:ext cx="1828800" cy="895350"/>
          </a:xfrm>
          <a:prstGeom prst="rect">
            <a:avLst/>
          </a:prstGeom>
          <a:noFill/>
          <a:ln>
            <a:noFill/>
          </a:ln>
        </p:spPr>
      </p:pic>
      <p:pic>
        <p:nvPicPr>
          <p:cNvPr id="35" name="Google Shape;35;p5" descr="preencoded.png"/>
          <p:cNvPicPr preferRelativeResize="0"/>
          <p:nvPr/>
        </p:nvPicPr>
        <p:blipFill rotWithShape="1">
          <a:blip r:embed="rId4">
            <a:alphaModFix/>
          </a:blip>
          <a:srcRect/>
          <a:stretch/>
        </p:blipFill>
        <p:spPr>
          <a:xfrm>
            <a:off x="9629775" y="95250"/>
            <a:ext cx="1504950" cy="695325"/>
          </a:xfrm>
          <a:prstGeom prst="rect">
            <a:avLst/>
          </a:prstGeom>
          <a:noFill/>
          <a:ln>
            <a:noFill/>
          </a:ln>
        </p:spPr>
      </p:pic>
      <p:sp>
        <p:nvSpPr>
          <p:cNvPr id="36" name="Google Shape;36;p5"/>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latin typeface="Lato" panose="020F0502020204030203" pitchFamily="34" charset="0"/>
                <a:ea typeface="Lato" panose="020F0502020204030203" pitchFamily="34" charset="0"/>
                <a:cs typeface="Lato" panose="020F0502020204030203" pitchFamily="34" charset="0"/>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3.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lucent.com/terms/" TargetMode="External"/><Relationship Id="rId7"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weforum.org/press/2021/09/first-of-its-kind-blueprint-for-data-policy-adopted-by-city-of-helsinki/" TargetMode="External"/><Relationship Id="rId5" Type="http://schemas.openxmlformats.org/officeDocument/2006/relationships/hyperlink" Target="https://www.daxlens.com/#data-privacy" TargetMode="External"/><Relationship Id="rId4" Type="http://schemas.openxmlformats.org/officeDocument/2006/relationships/hyperlink" Target="https://www.emortal.com/privacy-polic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34" Type="http://schemas.openxmlformats.org/officeDocument/2006/relationships/image" Target="../media/image56.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png"/><Relationship Id="rId2" Type="http://schemas.openxmlformats.org/officeDocument/2006/relationships/notesSlide" Target="../notesSlides/notesSlide10.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8"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hyperlink" Target="https://www.weforum.org/press/2021/09/first-of-its-kind-blueprint-for-data-policy-adopted-by-city-of-helsinki/"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image" Target="../media/image57.jpg"/></Relationships>
</file>

<file path=ppt/slides/_rels/slide1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1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54" name="Google Shape;54;p9" descr="preencoded.png"/>
          <p:cNvPicPr preferRelativeResize="0"/>
          <p:nvPr/>
        </p:nvPicPr>
        <p:blipFill rotWithShape="1">
          <a:blip r:embed="rId3">
            <a:alphaModFix/>
          </a:blip>
          <a:srcRect/>
          <a:stretch/>
        </p:blipFill>
        <p:spPr>
          <a:xfrm>
            <a:off x="0" y="17367"/>
            <a:ext cx="12192000" cy="6877050"/>
          </a:xfrm>
          <a:prstGeom prst="rect">
            <a:avLst/>
          </a:prstGeom>
          <a:noFill/>
          <a:ln>
            <a:noFill/>
          </a:ln>
        </p:spPr>
      </p:pic>
      <p:pic>
        <p:nvPicPr>
          <p:cNvPr id="55" name="Google Shape;55;p9" descr="preencoded.png"/>
          <p:cNvPicPr preferRelativeResize="0"/>
          <p:nvPr/>
        </p:nvPicPr>
        <p:blipFill rotWithShape="1">
          <a:blip r:embed="rId4">
            <a:alphaModFix/>
          </a:blip>
          <a:srcRect/>
          <a:stretch/>
        </p:blipFill>
        <p:spPr>
          <a:xfrm>
            <a:off x="6962775" y="2590800"/>
            <a:ext cx="5229225" cy="3381375"/>
          </a:xfrm>
          <a:prstGeom prst="rect">
            <a:avLst/>
          </a:prstGeom>
          <a:noFill/>
          <a:ln>
            <a:noFill/>
          </a:ln>
        </p:spPr>
      </p:pic>
      <p:pic>
        <p:nvPicPr>
          <p:cNvPr id="56" name="Google Shape;56;p9" descr="preencoded.png"/>
          <p:cNvPicPr preferRelativeResize="0"/>
          <p:nvPr/>
        </p:nvPicPr>
        <p:blipFill rotWithShape="1">
          <a:blip r:embed="rId5">
            <a:alphaModFix/>
          </a:blip>
          <a:srcRect/>
          <a:stretch/>
        </p:blipFill>
        <p:spPr>
          <a:xfrm>
            <a:off x="4514850" y="1381125"/>
            <a:ext cx="7677150" cy="5334000"/>
          </a:xfrm>
          <a:prstGeom prst="rect">
            <a:avLst/>
          </a:prstGeom>
          <a:noFill/>
          <a:ln>
            <a:noFill/>
          </a:ln>
        </p:spPr>
      </p:pic>
      <p:pic>
        <p:nvPicPr>
          <p:cNvPr id="57" name="Google Shape;57;p9" descr="preencoded.png"/>
          <p:cNvPicPr preferRelativeResize="0"/>
          <p:nvPr/>
        </p:nvPicPr>
        <p:blipFill rotWithShape="1">
          <a:blip r:embed="rId6">
            <a:alphaModFix/>
          </a:blip>
          <a:srcRect/>
          <a:stretch/>
        </p:blipFill>
        <p:spPr>
          <a:xfrm>
            <a:off x="4495800" y="1352550"/>
            <a:ext cx="7696200" cy="5334000"/>
          </a:xfrm>
          <a:prstGeom prst="rect">
            <a:avLst/>
          </a:prstGeom>
          <a:noFill/>
          <a:ln>
            <a:noFill/>
          </a:ln>
        </p:spPr>
      </p:pic>
      <p:pic>
        <p:nvPicPr>
          <p:cNvPr id="58" name="Google Shape;58;p9" descr="preencoded.png"/>
          <p:cNvPicPr preferRelativeResize="0"/>
          <p:nvPr/>
        </p:nvPicPr>
        <p:blipFill rotWithShape="1">
          <a:blip r:embed="rId7">
            <a:alphaModFix/>
          </a:blip>
          <a:srcRect/>
          <a:stretch/>
        </p:blipFill>
        <p:spPr>
          <a:xfrm>
            <a:off x="9067800" y="4067175"/>
            <a:ext cx="1057275" cy="1009650"/>
          </a:xfrm>
          <a:prstGeom prst="rect">
            <a:avLst/>
          </a:prstGeom>
          <a:noFill/>
          <a:ln>
            <a:noFill/>
          </a:ln>
        </p:spPr>
      </p:pic>
      <p:pic>
        <p:nvPicPr>
          <p:cNvPr id="59" name="Google Shape;59;p9" descr="preencoded.png"/>
          <p:cNvPicPr preferRelativeResize="0"/>
          <p:nvPr/>
        </p:nvPicPr>
        <p:blipFill rotWithShape="1">
          <a:blip r:embed="rId8">
            <a:alphaModFix/>
          </a:blip>
          <a:srcRect/>
          <a:stretch/>
        </p:blipFill>
        <p:spPr>
          <a:xfrm>
            <a:off x="11134725" y="4691504"/>
            <a:ext cx="1047750" cy="1000125"/>
          </a:xfrm>
          <a:prstGeom prst="rect">
            <a:avLst/>
          </a:prstGeom>
          <a:noFill/>
          <a:ln>
            <a:noFill/>
          </a:ln>
        </p:spPr>
      </p:pic>
      <p:pic>
        <p:nvPicPr>
          <p:cNvPr id="60" name="Google Shape;60;p9" descr="preencoded.png"/>
          <p:cNvPicPr preferRelativeResize="0"/>
          <p:nvPr/>
        </p:nvPicPr>
        <p:blipFill rotWithShape="1">
          <a:blip r:embed="rId9">
            <a:alphaModFix/>
          </a:blip>
          <a:srcRect/>
          <a:stretch/>
        </p:blipFill>
        <p:spPr>
          <a:xfrm>
            <a:off x="8324850" y="3038475"/>
            <a:ext cx="1057275" cy="1000125"/>
          </a:xfrm>
          <a:prstGeom prst="rect">
            <a:avLst/>
          </a:prstGeom>
          <a:noFill/>
          <a:ln>
            <a:noFill/>
          </a:ln>
        </p:spPr>
      </p:pic>
      <p:pic>
        <p:nvPicPr>
          <p:cNvPr id="61" name="Google Shape;61;p9" descr="preencoded.png"/>
          <p:cNvPicPr preferRelativeResize="0"/>
          <p:nvPr/>
        </p:nvPicPr>
        <p:blipFill rotWithShape="1">
          <a:blip r:embed="rId10">
            <a:alphaModFix/>
          </a:blip>
          <a:srcRect/>
          <a:stretch/>
        </p:blipFill>
        <p:spPr>
          <a:xfrm>
            <a:off x="10096500" y="2886075"/>
            <a:ext cx="1057275" cy="1000125"/>
          </a:xfrm>
          <a:prstGeom prst="rect">
            <a:avLst/>
          </a:prstGeom>
          <a:noFill/>
          <a:ln>
            <a:noFill/>
          </a:ln>
        </p:spPr>
      </p:pic>
      <p:pic>
        <p:nvPicPr>
          <p:cNvPr id="62" name="Google Shape;62;p9" descr="preencoded.png"/>
          <p:cNvPicPr preferRelativeResize="0"/>
          <p:nvPr/>
        </p:nvPicPr>
        <p:blipFill rotWithShape="1">
          <a:blip r:embed="rId11">
            <a:alphaModFix/>
          </a:blip>
          <a:srcRect/>
          <a:stretch/>
        </p:blipFill>
        <p:spPr>
          <a:xfrm>
            <a:off x="11153775" y="3506575"/>
            <a:ext cx="1038225" cy="1000125"/>
          </a:xfrm>
          <a:prstGeom prst="rect">
            <a:avLst/>
          </a:prstGeom>
          <a:noFill/>
          <a:ln>
            <a:noFill/>
          </a:ln>
        </p:spPr>
      </p:pic>
      <p:pic>
        <p:nvPicPr>
          <p:cNvPr id="63" name="Google Shape;63;p9" descr="preencoded.png"/>
          <p:cNvPicPr preferRelativeResize="0"/>
          <p:nvPr/>
        </p:nvPicPr>
        <p:blipFill rotWithShape="1">
          <a:blip r:embed="rId12">
            <a:alphaModFix/>
          </a:blip>
          <a:srcRect/>
          <a:stretch/>
        </p:blipFill>
        <p:spPr>
          <a:xfrm>
            <a:off x="7467600" y="2571750"/>
            <a:ext cx="4248150" cy="1428750"/>
          </a:xfrm>
          <a:prstGeom prst="rect">
            <a:avLst/>
          </a:prstGeom>
          <a:noFill/>
          <a:ln>
            <a:noFill/>
          </a:ln>
        </p:spPr>
      </p:pic>
      <p:pic>
        <p:nvPicPr>
          <p:cNvPr id="64" name="Google Shape;64;p9" descr="preencoded.png"/>
          <p:cNvPicPr preferRelativeResize="0"/>
          <p:nvPr/>
        </p:nvPicPr>
        <p:blipFill rotWithShape="1">
          <a:blip r:embed="rId13">
            <a:alphaModFix/>
          </a:blip>
          <a:srcRect/>
          <a:stretch/>
        </p:blipFill>
        <p:spPr>
          <a:xfrm>
            <a:off x="9467850" y="0"/>
            <a:ext cx="1828800" cy="914400"/>
          </a:xfrm>
          <a:prstGeom prst="rect">
            <a:avLst/>
          </a:prstGeom>
          <a:noFill/>
          <a:ln>
            <a:noFill/>
          </a:ln>
        </p:spPr>
      </p:pic>
      <p:pic>
        <p:nvPicPr>
          <p:cNvPr id="65" name="Google Shape;65;p9" descr="preencoded.png"/>
          <p:cNvPicPr preferRelativeResize="0"/>
          <p:nvPr/>
        </p:nvPicPr>
        <p:blipFill rotWithShape="1">
          <a:blip r:embed="rId14">
            <a:alphaModFix/>
          </a:blip>
          <a:srcRect/>
          <a:stretch/>
        </p:blipFill>
        <p:spPr>
          <a:xfrm>
            <a:off x="9582150" y="3048000"/>
            <a:ext cx="1047750" cy="1543050"/>
          </a:xfrm>
          <a:prstGeom prst="rect">
            <a:avLst/>
          </a:prstGeom>
          <a:noFill/>
          <a:ln>
            <a:noFill/>
          </a:ln>
        </p:spPr>
      </p:pic>
      <p:pic>
        <p:nvPicPr>
          <p:cNvPr id="66" name="Google Shape;66;p9" descr="preencoded.png"/>
          <p:cNvPicPr preferRelativeResize="0"/>
          <p:nvPr/>
        </p:nvPicPr>
        <p:blipFill rotWithShape="1">
          <a:blip r:embed="rId15">
            <a:alphaModFix/>
          </a:blip>
          <a:srcRect/>
          <a:stretch/>
        </p:blipFill>
        <p:spPr>
          <a:xfrm>
            <a:off x="8829675" y="2514600"/>
            <a:ext cx="2838450" cy="2667000"/>
          </a:xfrm>
          <a:prstGeom prst="rect">
            <a:avLst/>
          </a:prstGeom>
          <a:noFill/>
          <a:ln>
            <a:noFill/>
          </a:ln>
        </p:spPr>
      </p:pic>
      <p:pic>
        <p:nvPicPr>
          <p:cNvPr id="67" name="Google Shape;67;p9" descr="preencoded.png"/>
          <p:cNvPicPr preferRelativeResize="0"/>
          <p:nvPr/>
        </p:nvPicPr>
        <p:blipFill rotWithShape="1">
          <a:blip r:embed="rId16">
            <a:alphaModFix/>
          </a:blip>
          <a:srcRect/>
          <a:stretch/>
        </p:blipFill>
        <p:spPr>
          <a:xfrm>
            <a:off x="9629775" y="95250"/>
            <a:ext cx="1504950" cy="695325"/>
          </a:xfrm>
          <a:prstGeom prst="rect">
            <a:avLst/>
          </a:prstGeom>
          <a:noFill/>
          <a:ln>
            <a:noFill/>
          </a:ln>
        </p:spPr>
      </p:pic>
      <p:pic>
        <p:nvPicPr>
          <p:cNvPr id="68" name="Google Shape;68;p9" descr="preencoded.png"/>
          <p:cNvPicPr preferRelativeResize="0"/>
          <p:nvPr/>
        </p:nvPicPr>
        <p:blipFill rotWithShape="1">
          <a:blip r:embed="rId17">
            <a:alphaModFix/>
          </a:blip>
          <a:srcRect/>
          <a:stretch/>
        </p:blipFill>
        <p:spPr>
          <a:xfrm>
            <a:off x="6981825" y="4905375"/>
            <a:ext cx="1323975" cy="933450"/>
          </a:xfrm>
          <a:prstGeom prst="rect">
            <a:avLst/>
          </a:prstGeom>
          <a:noFill/>
          <a:ln>
            <a:noFill/>
          </a:ln>
        </p:spPr>
      </p:pic>
      <p:pic>
        <p:nvPicPr>
          <p:cNvPr id="69" name="Google Shape;69;p9" descr="preencoded.png"/>
          <p:cNvPicPr preferRelativeResize="0"/>
          <p:nvPr/>
        </p:nvPicPr>
        <p:blipFill rotWithShape="1">
          <a:blip r:embed="rId18">
            <a:alphaModFix/>
          </a:blip>
          <a:srcRect/>
          <a:stretch/>
        </p:blipFill>
        <p:spPr>
          <a:xfrm>
            <a:off x="7158038" y="5008200"/>
            <a:ext cx="971550" cy="561975"/>
          </a:xfrm>
          <a:prstGeom prst="rect">
            <a:avLst/>
          </a:prstGeom>
          <a:noFill/>
          <a:ln>
            <a:noFill/>
          </a:ln>
        </p:spPr>
      </p:pic>
      <p:sp>
        <p:nvSpPr>
          <p:cNvPr id="70" name="Google Shape;70;p9"/>
          <p:cNvSpPr/>
          <p:nvPr/>
        </p:nvSpPr>
        <p:spPr>
          <a:xfrm>
            <a:off x="1033462" y="885825"/>
            <a:ext cx="7696199" cy="4842888"/>
          </a:xfrm>
          <a:prstGeom prst="rect">
            <a:avLst/>
          </a:prstGeom>
          <a:noFill/>
          <a:ln>
            <a:noFill/>
          </a:ln>
        </p:spPr>
        <p:txBody>
          <a:bodyPr spcFirstLastPara="1" wrap="square" lIns="0" tIns="0" rIns="0" bIns="0" anchor="t" anchorCtr="0">
            <a:noAutofit/>
          </a:bodyPr>
          <a:lstStyle/>
          <a:p>
            <a:pPr>
              <a:lnSpc>
                <a:spcPct val="119512"/>
              </a:lnSpc>
            </a:pPr>
            <a:r>
              <a:rPr lang="en-US" sz="4000" b="1" dirty="0">
                <a:solidFill>
                  <a:srgbClr val="FFFFFF"/>
                </a:solidFill>
                <a:latin typeface="Lato Light"/>
                <a:ea typeface="Lato Light"/>
                <a:cs typeface="Lato Light"/>
                <a:sym typeface="Lato Light"/>
              </a:rPr>
              <a:t>Building Virtual Trust Layers </a:t>
            </a:r>
          </a:p>
          <a:p>
            <a:pPr marL="0" marR="0" lvl="0" indent="0" algn="l" rtl="0">
              <a:lnSpc>
                <a:spcPct val="119512"/>
              </a:lnSpc>
              <a:spcBef>
                <a:spcPts val="0"/>
              </a:spcBef>
              <a:spcAft>
                <a:spcPts val="0"/>
              </a:spcAft>
              <a:buNone/>
            </a:pPr>
            <a:endParaRPr lang="en-US" sz="2400" i="1"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r>
              <a:rPr lang="en-US" sz="3200" i="1" dirty="0">
                <a:solidFill>
                  <a:srgbClr val="FFFFFF"/>
                </a:solidFill>
                <a:latin typeface="Lato Light"/>
                <a:ea typeface="Lato Light"/>
                <a:cs typeface="Lato Light"/>
                <a:sym typeface="Lato Light"/>
              </a:rPr>
              <a:t>Ethical Data Governance for Web Companies</a:t>
            </a:r>
          </a:p>
          <a:p>
            <a:pPr marL="0" marR="0" lvl="0" indent="0" algn="l" rtl="0">
              <a:lnSpc>
                <a:spcPct val="119512"/>
              </a:lnSpc>
              <a:spcBef>
                <a:spcPts val="0"/>
              </a:spcBef>
              <a:spcAft>
                <a:spcPts val="0"/>
              </a:spcAft>
              <a:buNone/>
            </a:pPr>
            <a:endParaRPr lang="en-US" sz="18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sz="3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lang="en-US" sz="1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lang="en-US" sz="1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lang="en-US" sz="1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lang="en-US" sz="1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endParaRPr sz="1200" dirty="0">
              <a:solidFill>
                <a:srgbClr val="FFFFFF"/>
              </a:solidFill>
              <a:latin typeface="Lato Light"/>
              <a:ea typeface="Lato Light"/>
              <a:cs typeface="Lato Light"/>
              <a:sym typeface="Lato Light"/>
            </a:endParaRPr>
          </a:p>
          <a:p>
            <a:pPr marL="0" marR="0" lvl="0" indent="0" algn="l" rtl="0">
              <a:lnSpc>
                <a:spcPct val="119512"/>
              </a:lnSpc>
              <a:spcBef>
                <a:spcPts val="0"/>
              </a:spcBef>
              <a:spcAft>
                <a:spcPts val="0"/>
              </a:spcAft>
              <a:buNone/>
            </a:pPr>
            <a:r>
              <a:rPr lang="en-US" sz="2400" dirty="0">
                <a:solidFill>
                  <a:srgbClr val="FFFFFF"/>
                </a:solidFill>
                <a:latin typeface="Lato Light"/>
                <a:ea typeface="Lato Light"/>
                <a:cs typeface="Lato Light"/>
                <a:sym typeface="Lato Light"/>
              </a:rPr>
              <a:t>January 2022</a:t>
            </a:r>
            <a:endParaRPr sz="2400" dirty="0">
              <a:solidFill>
                <a:srgbClr val="FFFFFF"/>
              </a:solidFill>
              <a:latin typeface="Lato Light"/>
              <a:ea typeface="Lato Light"/>
              <a:cs typeface="Lato Light"/>
              <a:sym typeface="Lato Light"/>
            </a:endParaRPr>
          </a:p>
        </p:txBody>
      </p:sp>
      <p:sp>
        <p:nvSpPr>
          <p:cNvPr id="71" name="Google Shape;71;p9"/>
          <p:cNvSpPr/>
          <p:nvPr/>
        </p:nvSpPr>
        <p:spPr>
          <a:xfrm>
            <a:off x="9530893" y="6596504"/>
            <a:ext cx="2809875" cy="133350"/>
          </a:xfrm>
          <a:prstGeom prst="rect">
            <a:avLst/>
          </a:prstGeom>
          <a:noFill/>
          <a:ln>
            <a:noFill/>
          </a:ln>
        </p:spPr>
        <p:txBody>
          <a:bodyPr spcFirstLastPara="1" wrap="square" lIns="0" tIns="0" rIns="0" bIns="0" anchor="ctr" anchorCtr="0">
            <a:noAutofit/>
          </a:bodyPr>
          <a:lstStyle/>
          <a:p>
            <a:pPr marL="0" marR="0" lvl="0" indent="0" rtl="0">
              <a:lnSpc>
                <a:spcPct val="120000"/>
              </a:lnSpc>
              <a:spcBef>
                <a:spcPts val="0"/>
              </a:spcBef>
              <a:spcAft>
                <a:spcPts val="0"/>
              </a:spcAft>
              <a:buNone/>
            </a:pPr>
            <a:r>
              <a:rPr lang="en-US" sz="1000" b="0" i="0" u="none" strike="noStrike" cap="none" dirty="0">
                <a:solidFill>
                  <a:srgbClr val="FFFFFF"/>
                </a:solidFill>
                <a:latin typeface="Lato Light"/>
                <a:ea typeface="Lato Light"/>
                <a:cs typeface="Lato Light"/>
                <a:sym typeface="Lato Light"/>
              </a:rPr>
              <a:t>© 2022 Deeper Edge</a:t>
            </a:r>
            <a:r>
              <a:rPr lang="en-US" sz="1000" dirty="0">
                <a:solidFill>
                  <a:srgbClr val="FFFFFF"/>
                </a:solidFill>
                <a:latin typeface="Lato Light"/>
                <a:ea typeface="Lato Light"/>
                <a:cs typeface="Lato Light"/>
                <a:sym typeface="Lato Light"/>
              </a:rPr>
              <a:t> LLC </a:t>
            </a:r>
            <a:r>
              <a:rPr lang="en-US" sz="1000" b="0" i="0" u="none" strike="noStrike" cap="none" dirty="0">
                <a:solidFill>
                  <a:srgbClr val="FFFFFF"/>
                </a:solidFill>
                <a:latin typeface="Lato Light"/>
                <a:ea typeface="Lato Light"/>
                <a:cs typeface="Lato Light"/>
                <a:sym typeface="Lato Light"/>
              </a:rPr>
              <a:t> All rights reserved.</a:t>
            </a:r>
            <a:endParaRPr sz="1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72" name="Google Shape;72;p9"/>
          <p:cNvSpPr/>
          <p:nvPr/>
        </p:nvSpPr>
        <p:spPr>
          <a:xfrm>
            <a:off x="1088324" y="5972100"/>
            <a:ext cx="5314800" cy="1623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1500" b="0" i="0" u="none" strike="noStrike" cap="none" dirty="0">
                <a:solidFill>
                  <a:srgbClr val="FFFFFF"/>
                </a:solidFill>
                <a:latin typeface="Lato Black"/>
                <a:ea typeface="Lato Black"/>
                <a:cs typeface="Lato Black"/>
                <a:sym typeface="Lato Black"/>
              </a:rPr>
              <a:t>Richard Whitt</a:t>
            </a:r>
            <a:r>
              <a:rPr lang="en-US" sz="1500" dirty="0">
                <a:solidFill>
                  <a:srgbClr val="FFFFFF"/>
                </a:solidFill>
                <a:latin typeface="Lato Black"/>
                <a:ea typeface="Lato Black"/>
                <a:cs typeface="Lato Black"/>
                <a:sym typeface="Lato Black"/>
              </a:rPr>
              <a:t>  </a:t>
            </a:r>
            <a:r>
              <a:rPr lang="en-US" sz="1500" b="0" i="0" u="none" strike="noStrike" cap="none" dirty="0">
                <a:solidFill>
                  <a:srgbClr val="FFFFFF"/>
                </a:solidFill>
                <a:latin typeface="Lato"/>
                <a:ea typeface="Lato"/>
                <a:cs typeface="Lato"/>
                <a:sym typeface="Lato"/>
              </a:rPr>
              <a:t>| richard@deeperedge.net </a:t>
            </a:r>
            <a:endParaRPr sz="1500" b="0" i="0" u="none" strike="noStrike" cap="none" dirty="0">
              <a:solidFill>
                <a:schemeClr val="dk1"/>
              </a:solidFill>
              <a:highlight>
                <a:srgbClr val="FF9900"/>
              </a:highlight>
              <a:latin typeface="Lato" panose="020F0502020204030203" pitchFamily="34" charset="0"/>
              <a:ea typeface="Lato" panose="020F0502020204030203" pitchFamily="34" charset="0"/>
              <a:cs typeface="Lato" panose="020F0502020204030203" pitchFamily="34" charset="0"/>
              <a:sym typeface="Calibri"/>
            </a:endParaRPr>
          </a:p>
        </p:txBody>
      </p:sp>
      <p:sp>
        <p:nvSpPr>
          <p:cNvPr id="2" name="TextBox 1">
            <a:extLst>
              <a:ext uri="{FF2B5EF4-FFF2-40B4-BE49-F238E27FC236}">
                <a16:creationId xmlns:a16="http://schemas.microsoft.com/office/drawing/2014/main" id="{E9A8A8B7-4D3E-AD49-9789-82DD47F3F4F6}"/>
              </a:ext>
            </a:extLst>
          </p:cNvPr>
          <p:cNvSpPr txBox="1"/>
          <p:nvPr/>
        </p:nvSpPr>
        <p:spPr>
          <a:xfrm>
            <a:off x="2328672" y="-231648"/>
            <a:ext cx="184731" cy="307777"/>
          </a:xfrm>
          <a:prstGeom prst="rect">
            <a:avLst/>
          </a:prstGeom>
          <a:noFill/>
        </p:spPr>
        <p:txBody>
          <a:bodyPr wrap="none" rtlCol="0">
            <a:spAutoFit/>
          </a:bodyPr>
          <a:lstStyle/>
          <a:p>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7"/>
        <p:cNvGrpSpPr/>
        <p:nvPr/>
      </p:nvGrpSpPr>
      <p:grpSpPr>
        <a:xfrm>
          <a:off x="0" y="0"/>
          <a:ext cx="0" cy="0"/>
          <a:chOff x="0" y="0"/>
          <a:chExt cx="0" cy="0"/>
        </a:xfrm>
      </p:grpSpPr>
      <p:sp>
        <p:nvSpPr>
          <p:cNvPr id="228" name="Google Shape;228;p20"/>
          <p:cNvSpPr/>
          <p:nvPr/>
        </p:nvSpPr>
        <p:spPr>
          <a:xfrm>
            <a:off x="1007645" y="196000"/>
            <a:ext cx="95904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Progress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30" name="Google Shape;230;p20"/>
          <p:cNvSpPr txBox="1"/>
          <p:nvPr/>
        </p:nvSpPr>
        <p:spPr>
          <a:xfrm>
            <a:off x="441450" y="777100"/>
            <a:ext cx="11309100" cy="2954625"/>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Lato"/>
              <a:buChar char="-"/>
            </a:pPr>
            <a:r>
              <a:rPr lang="en-US" sz="2000" i="1" dirty="0">
                <a:latin typeface="Lato"/>
                <a:ea typeface="Lato"/>
                <a:cs typeface="Lato"/>
                <a:sym typeface="Lato"/>
              </a:rPr>
              <a:t>Fall 2021</a:t>
            </a:r>
            <a:r>
              <a:rPr lang="en-US" sz="2000" dirty="0">
                <a:latin typeface="Lato"/>
                <a:ea typeface="Lato"/>
                <a:cs typeface="Lato"/>
                <a:sym typeface="Lato"/>
              </a:rPr>
              <a:t>: Conversations commence with for-profit companies, to assess digital fiduciary roles in VTLs-based ecosystem; notable signups include </a:t>
            </a:r>
            <a:r>
              <a:rPr lang="en-US" sz="2000" dirty="0">
                <a:latin typeface="Lato"/>
                <a:ea typeface="Lato"/>
                <a:cs typeface="Lato"/>
                <a:sym typeface="Lato"/>
                <a:hlinkClick r:id="rId3"/>
              </a:rPr>
              <a:t>DataLucent</a:t>
            </a:r>
            <a:r>
              <a:rPr lang="en-US" sz="2000" dirty="0">
                <a:latin typeface="Lato"/>
                <a:ea typeface="Lato"/>
                <a:cs typeface="Lato"/>
                <a:sym typeface="Lato"/>
              </a:rPr>
              <a:t>, </a:t>
            </a:r>
            <a:r>
              <a:rPr lang="en-US" sz="2000" dirty="0">
                <a:latin typeface="Lato"/>
                <a:ea typeface="Lato"/>
                <a:cs typeface="Lato"/>
                <a:sym typeface="Lato"/>
                <a:hlinkClick r:id="rId4"/>
              </a:rPr>
              <a:t>emortal</a:t>
            </a:r>
            <a:r>
              <a:rPr lang="en-US" sz="2000" dirty="0">
                <a:latin typeface="Lato"/>
                <a:ea typeface="Lato"/>
                <a:cs typeface="Lato"/>
                <a:sym typeface="Lato"/>
              </a:rPr>
              <a:t>, and </a:t>
            </a:r>
            <a:r>
              <a:rPr lang="en-US" sz="2000" dirty="0">
                <a:latin typeface="Lato"/>
                <a:ea typeface="Lato"/>
                <a:cs typeface="Lato"/>
                <a:sym typeface="Lato"/>
                <a:hlinkClick r:id="rId5"/>
              </a:rPr>
              <a:t>Daxlens</a:t>
            </a:r>
            <a:r>
              <a:rPr lang="en-US" sz="2000" dirty="0">
                <a:latin typeface="Lato"/>
                <a:ea typeface="Lato"/>
                <a:cs typeface="Lato"/>
                <a:sym typeface="Lato"/>
              </a:rPr>
              <a:t>.</a:t>
            </a:r>
            <a:br>
              <a:rPr lang="en-US" sz="2000" dirty="0">
                <a:latin typeface="Lato"/>
                <a:ea typeface="Lato"/>
                <a:cs typeface="Lato"/>
                <a:sym typeface="Lato"/>
              </a:rPr>
            </a:br>
            <a:endParaRPr sz="2000" dirty="0">
              <a:latin typeface="Lato"/>
              <a:ea typeface="Lato"/>
              <a:cs typeface="Lato"/>
              <a:sym typeface="Lato"/>
            </a:endParaRPr>
          </a:p>
          <a:p>
            <a:pPr marL="457200" lvl="0" indent="-355600" algn="l" rtl="0">
              <a:spcBef>
                <a:spcPts val="0"/>
              </a:spcBef>
              <a:spcAft>
                <a:spcPts val="0"/>
              </a:spcAft>
              <a:buSzPts val="2000"/>
              <a:buFont typeface="Lato"/>
              <a:buChar char="-"/>
            </a:pPr>
            <a:r>
              <a:rPr lang="en-US" sz="2000" i="1" dirty="0">
                <a:latin typeface="Lato"/>
                <a:ea typeface="Lato"/>
                <a:cs typeface="Lato"/>
                <a:sym typeface="Lato"/>
              </a:rPr>
              <a:t>September 2021</a:t>
            </a:r>
            <a:r>
              <a:rPr lang="en-US" sz="2000" dirty="0">
                <a:latin typeface="Lato"/>
                <a:ea typeface="Lato"/>
                <a:cs typeface="Lato"/>
                <a:sym typeface="Lato"/>
              </a:rPr>
              <a:t>: World Economic Forum </a:t>
            </a:r>
            <a:r>
              <a:rPr lang="en-US" sz="2000" dirty="0">
                <a:latin typeface="Lato"/>
                <a:ea typeface="Lato"/>
                <a:cs typeface="Lato"/>
                <a:sym typeface="Lato"/>
                <a:hlinkClick r:id="rId6"/>
              </a:rPr>
              <a:t>white paper released</a:t>
            </a:r>
            <a:r>
              <a:rPr lang="en-US" sz="2000" dirty="0">
                <a:latin typeface="Lato"/>
                <a:ea typeface="Lato"/>
                <a:cs typeface="Lato"/>
                <a:sym typeface="Lato"/>
              </a:rPr>
              <a:t>, validating VTL-informed processes to empower citizens in the City of Helsinki, Finland.</a:t>
            </a:r>
            <a:br>
              <a:rPr lang="en-US" sz="2000" dirty="0">
                <a:latin typeface="Lato"/>
                <a:ea typeface="Lato"/>
                <a:cs typeface="Lato"/>
                <a:sym typeface="Lato"/>
              </a:rPr>
            </a:br>
            <a:endParaRPr sz="2000" dirty="0">
              <a:latin typeface="Lato"/>
              <a:ea typeface="Lato"/>
              <a:cs typeface="Lato"/>
              <a:sym typeface="Lato"/>
            </a:endParaRPr>
          </a:p>
          <a:p>
            <a:pPr marL="457200" lvl="0" indent="-355600" algn="l" rtl="0">
              <a:spcBef>
                <a:spcPts val="0"/>
              </a:spcBef>
              <a:spcAft>
                <a:spcPts val="0"/>
              </a:spcAft>
              <a:buSzPts val="2000"/>
              <a:buFont typeface="Lato"/>
              <a:buChar char="-"/>
            </a:pPr>
            <a:r>
              <a:rPr lang="en-US" sz="2000" i="1" dirty="0">
                <a:latin typeface="Lato"/>
                <a:ea typeface="Lato"/>
                <a:cs typeface="Lato"/>
                <a:sym typeface="Lato"/>
              </a:rPr>
              <a:t>November 2021</a:t>
            </a:r>
            <a:r>
              <a:rPr lang="en-US" sz="2000" dirty="0">
                <a:latin typeface="Lato"/>
                <a:ea typeface="Lato"/>
                <a:cs typeface="Lato"/>
                <a:sym typeface="Lato"/>
              </a:rPr>
              <a:t>: Presentation of VTLs platform to Mozilla Foundation’s Data Futures Lab</a:t>
            </a:r>
          </a:p>
          <a:p>
            <a:pPr marL="457200" lvl="0" indent="-355600" algn="l" rtl="0">
              <a:spcBef>
                <a:spcPts val="0"/>
              </a:spcBef>
              <a:spcAft>
                <a:spcPts val="0"/>
              </a:spcAft>
              <a:buSzPts val="2000"/>
              <a:buFont typeface="Lato"/>
              <a:buChar char="-"/>
            </a:pPr>
            <a:endParaRPr lang="en-US" sz="2000" dirty="0">
              <a:latin typeface="Lato"/>
              <a:ea typeface="Lato"/>
              <a:cs typeface="Lato"/>
              <a:sym typeface="Lato"/>
            </a:endParaRPr>
          </a:p>
          <a:p>
            <a:pPr marL="457200" lvl="0" indent="-355600" algn="l" rtl="0">
              <a:spcBef>
                <a:spcPts val="0"/>
              </a:spcBef>
              <a:spcAft>
                <a:spcPts val="0"/>
              </a:spcAft>
              <a:buSzPts val="2000"/>
              <a:buFont typeface="Lato"/>
              <a:buChar char="-"/>
            </a:pPr>
            <a:r>
              <a:rPr lang="en-US" sz="2000" i="1" dirty="0">
                <a:latin typeface="Lato"/>
                <a:ea typeface="Lato"/>
                <a:cs typeface="Lato"/>
                <a:sym typeface="Lato"/>
              </a:rPr>
              <a:t>December 2021</a:t>
            </a:r>
            <a:r>
              <a:rPr lang="en-US" sz="2000" dirty="0">
                <a:latin typeface="Lato"/>
                <a:ea typeface="Lato"/>
                <a:cs typeface="Lato"/>
                <a:sym typeface="Lato"/>
              </a:rPr>
              <a:t>: Discussion groups form to seek feedback on pilots, coalition ideas.</a:t>
            </a:r>
            <a:endParaRPr sz="2000" dirty="0">
              <a:latin typeface="Lato"/>
              <a:ea typeface="Lato"/>
              <a:cs typeface="Lato"/>
              <a:sym typeface="Lato"/>
            </a:endParaRPr>
          </a:p>
        </p:txBody>
      </p:sp>
      <p:pic>
        <p:nvPicPr>
          <p:cNvPr id="231" name="Google Shape;231;p20"/>
          <p:cNvPicPr preferRelativeResize="0"/>
          <p:nvPr/>
        </p:nvPicPr>
        <p:blipFill rotWithShape="1">
          <a:blip r:embed="rId7">
            <a:alphaModFix/>
          </a:blip>
          <a:srcRect b="65951"/>
          <a:stretch/>
        </p:blipFill>
        <p:spPr>
          <a:xfrm>
            <a:off x="3216536" y="3968894"/>
            <a:ext cx="5295936" cy="25425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1"/>
          <p:cNvSpPr/>
          <p:nvPr/>
        </p:nvSpPr>
        <p:spPr>
          <a:xfrm>
            <a:off x="1047750" y="311750"/>
            <a:ext cx="10369894" cy="1272946"/>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VTLs: Fiduciary Engine</a:t>
            </a:r>
          </a:p>
          <a:p>
            <a:pPr marL="0" marR="0" lvl="0" indent="0" algn="l" rtl="0">
              <a:lnSpc>
                <a:spcPct val="120000"/>
              </a:lnSpc>
              <a:spcBef>
                <a:spcPts val="0"/>
              </a:spcBef>
              <a:spcAft>
                <a:spcPts val="0"/>
              </a:spcAft>
              <a:buNone/>
            </a:pPr>
            <a:endParaRPr lang="en-US" sz="800" b="0" i="0" u="none" strike="noStrike" cap="none" dirty="0">
              <a:solidFill>
                <a:srgbClr val="4B3842"/>
              </a:solidFill>
              <a:latin typeface="Lato"/>
              <a:ea typeface="Lato"/>
              <a:cs typeface="Lato"/>
              <a:sym typeface="Lato"/>
            </a:endParaRPr>
          </a:p>
          <a:p>
            <a:pPr marL="0" marR="0" lvl="0" indent="0" algn="l" rtl="0">
              <a:lnSpc>
                <a:spcPct val="120000"/>
              </a:lnSpc>
              <a:spcBef>
                <a:spcPts val="0"/>
              </a:spcBef>
              <a:spcAft>
                <a:spcPts val="0"/>
              </a:spcAft>
              <a:buNone/>
            </a:pP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A VTLs platform can power a “Fiduciary Engine,” where strong ethical foundations are embedded within common law-based obligations, </a:t>
            </a:r>
            <a:r>
              <a:rPr lang="en-US"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such as fiduciary duties of care and loyalty. </a:t>
            </a: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 </a:t>
            </a:r>
            <a:endParaRPr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3" name="Picture 2" descr="Diagram&#10;&#10;Description automatically generated">
            <a:extLst>
              <a:ext uri="{FF2B5EF4-FFF2-40B4-BE49-F238E27FC236}">
                <a16:creationId xmlns:a16="http://schemas.microsoft.com/office/drawing/2014/main" id="{137E758C-1057-445F-A731-274C4A1A816D}"/>
              </a:ext>
            </a:extLst>
          </p:cNvPr>
          <p:cNvPicPr>
            <a:picLocks noChangeAspect="1"/>
          </p:cNvPicPr>
          <p:nvPr/>
        </p:nvPicPr>
        <p:blipFill rotWithShape="1">
          <a:blip r:embed="rId3"/>
          <a:srcRect t="21230"/>
          <a:stretch/>
        </p:blipFill>
        <p:spPr>
          <a:xfrm>
            <a:off x="2642286" y="1973525"/>
            <a:ext cx="6907427" cy="4287496"/>
          </a:xfrm>
          <a:prstGeom prst="rect">
            <a:avLst/>
          </a:prstGeom>
        </p:spPr>
      </p:pic>
    </p:spTree>
    <p:extLst>
      <p:ext uri="{BB962C8B-B14F-4D97-AF65-F5344CB8AC3E}">
        <p14:creationId xmlns:p14="http://schemas.microsoft.com/office/powerpoint/2010/main" val="1152400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p:nvPr/>
        </p:nvSpPr>
        <p:spPr>
          <a:xfrm>
            <a:off x="1047750" y="311381"/>
            <a:ext cx="10270424" cy="797655"/>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b="0" i="0" u="none" strike="noStrike" cap="none" dirty="0">
                <a:solidFill>
                  <a:srgbClr val="4B3842"/>
                </a:solidFill>
                <a:latin typeface="Lato"/>
                <a:ea typeface="Lato"/>
                <a:cs typeface="Lato"/>
                <a:sym typeface="Lato"/>
              </a:rPr>
              <a:t>Use Case: Agential </a:t>
            </a:r>
            <a:r>
              <a:rPr lang="en-US" sz="3000" dirty="0">
                <a:solidFill>
                  <a:srgbClr val="4B3842"/>
                </a:solidFill>
                <a:latin typeface="Lato"/>
                <a:ea typeface="Lato"/>
                <a:cs typeface="Lato"/>
                <a:sym typeface="Lato"/>
              </a:rPr>
              <a:t>Human as Focal Point </a:t>
            </a:r>
            <a:r>
              <a:rPr lang="en-US" sz="3000" b="0" i="0" u="none" strike="noStrike" cap="none" dirty="0">
                <a:solidFill>
                  <a:srgbClr val="4B3842"/>
                </a:solidFill>
                <a:latin typeface="Lato"/>
                <a:ea typeface="Lato"/>
                <a:cs typeface="Lato"/>
                <a:sym typeface="Lato"/>
              </a:rPr>
              <a:t>of Fiduciary Engine</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1" name="Google Shape;111;p13"/>
          <p:cNvSpPr/>
          <p:nvPr/>
        </p:nvSpPr>
        <p:spPr>
          <a:xfrm>
            <a:off x="8069624" y="1283699"/>
            <a:ext cx="3565255" cy="4866625"/>
          </a:xfrm>
          <a:prstGeom prst="rect">
            <a:avLst/>
          </a:prstGeom>
          <a:noFill/>
          <a:ln>
            <a:noFill/>
          </a:ln>
        </p:spPr>
        <p:txBody>
          <a:bodyPr spcFirstLastPara="1" wrap="square" lIns="0" tIns="0" rIns="0" bIns="0" anchor="t" anchorCtr="0">
            <a:noAutofit/>
          </a:bodyPr>
          <a:lstStyle/>
          <a:p>
            <a:pPr marL="0" marR="0" lvl="0" indent="0" algn="l" rtl="0">
              <a:lnSpc>
                <a:spcPct val="153846"/>
              </a:lnSpc>
              <a:spcBef>
                <a:spcPts val="0"/>
              </a:spcBef>
              <a:spcAft>
                <a:spcPts val="0"/>
              </a:spcAft>
              <a:buNone/>
            </a:pPr>
            <a:r>
              <a:rPr lang="en-US" sz="1800" b="0" i="0" u="none" strike="noStrike" cap="none" dirty="0">
                <a:solidFill>
                  <a:srgbClr val="242424"/>
                </a:solidFill>
                <a:latin typeface="Lato"/>
                <a:ea typeface="Lato"/>
                <a:cs typeface="Lato"/>
                <a:sym typeface="Lato"/>
              </a:rPr>
              <a:t>This prototype schematic shows how an entity can serve as a digital fiduciary, using </a:t>
            </a:r>
            <a:r>
              <a:rPr lang="en-US" sz="1800" dirty="0">
                <a:solidFill>
                  <a:srgbClr val="242424"/>
                </a:solidFill>
                <a:latin typeface="Lato"/>
                <a:ea typeface="Lato"/>
                <a:cs typeface="Lato"/>
                <a:sym typeface="Lato"/>
              </a:rPr>
              <a:t>a </a:t>
            </a:r>
            <a:r>
              <a:rPr lang="en-US" sz="1800" b="0" i="0" u="none" strike="noStrike" cap="none" dirty="0">
                <a:solidFill>
                  <a:srgbClr val="242424"/>
                </a:solidFill>
                <a:latin typeface="Lato"/>
                <a:ea typeface="Lato"/>
                <a:cs typeface="Lato"/>
                <a:sym typeface="Lato"/>
              </a:rPr>
              <a:t>VTLs platform configured as a Fiduciary Engine.</a:t>
            </a:r>
          </a:p>
          <a:p>
            <a:pPr marL="0" marR="0" lvl="0" indent="0" algn="l" rtl="0">
              <a:lnSpc>
                <a:spcPct val="153846"/>
              </a:lnSpc>
              <a:spcBef>
                <a:spcPts val="0"/>
              </a:spcBef>
              <a:spcAft>
                <a:spcPts val="0"/>
              </a:spcAft>
              <a:buNone/>
            </a:pPr>
            <a:br>
              <a:rPr lang="en-US" sz="1800" b="0" i="0" u="none" strike="noStrike" cap="none" dirty="0">
                <a:solidFill>
                  <a:srgbClr val="242424"/>
                </a:solidFill>
                <a:latin typeface="Lato"/>
                <a:ea typeface="Lato"/>
                <a:cs typeface="Lato"/>
                <a:sym typeface="Lato"/>
              </a:rPr>
            </a:br>
            <a:r>
              <a:rPr lang="en-US" sz="1800" b="0" i="0" u="none" strike="noStrike" cap="none" dirty="0">
                <a:solidFill>
                  <a:srgbClr val="242424"/>
                </a:solidFill>
                <a:latin typeface="Lato"/>
                <a:ea typeface="Lato"/>
                <a:cs typeface="Lato"/>
                <a:sym typeface="Lato"/>
              </a:rPr>
              <a:t>In this scenario,</a:t>
            </a:r>
            <a:r>
              <a:rPr lang="en-US" sz="1800" dirty="0">
                <a:solidFill>
                  <a:srgbClr val="242424"/>
                </a:solidFill>
                <a:latin typeface="Lato"/>
                <a:ea typeface="Lato"/>
                <a:cs typeface="Lato"/>
                <a:sym typeface="Lato"/>
              </a:rPr>
              <a:t> the VTLs ensure that a company’s </a:t>
            </a:r>
            <a:r>
              <a:rPr lang="en-US" sz="1800" b="0" i="0" u="none" strike="noStrike" cap="none" dirty="0">
                <a:solidFill>
                  <a:srgbClr val="242424"/>
                </a:solidFill>
                <a:latin typeface="Lato"/>
                <a:ea typeface="Lato"/>
                <a:cs typeface="Lato"/>
                <a:sym typeface="Lato"/>
              </a:rPr>
              <a:t>offerings bolster</a:t>
            </a:r>
            <a:r>
              <a:rPr lang="en-US" sz="1800" dirty="0">
                <a:solidFill>
                  <a:srgbClr val="242424"/>
                </a:solidFill>
                <a:latin typeface="Lato"/>
                <a:ea typeface="Lato"/>
                <a:cs typeface="Lato"/>
                <a:sym typeface="Lato"/>
              </a:rPr>
              <a:t> </a:t>
            </a:r>
            <a:r>
              <a:rPr lang="en-US" sz="1800" b="0" i="0" u="none" strike="noStrike" cap="none" dirty="0">
                <a:solidFill>
                  <a:srgbClr val="242424"/>
                </a:solidFill>
                <a:latin typeface="Lato"/>
                <a:ea typeface="Lato"/>
                <a:cs typeface="Lato"/>
                <a:sym typeface="Lato"/>
              </a:rPr>
              <a:t>an individual’s personal data ecosystem, in full compliance with fiduciary duties of care and loyalty.</a:t>
            </a:r>
            <a:endParaRPr sz="18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12" name="Google Shape;112;p13"/>
          <p:cNvSpPr/>
          <p:nvPr/>
        </p:nvSpPr>
        <p:spPr>
          <a:xfrm>
            <a:off x="1047750" y="847725"/>
            <a:ext cx="2381400" cy="609600"/>
          </a:xfrm>
          <a:prstGeom prst="rect">
            <a:avLst/>
          </a:prstGeom>
          <a:noFill/>
          <a:ln>
            <a:noFill/>
          </a:ln>
        </p:spPr>
        <p:txBody>
          <a:bodyPr spcFirstLastPara="1" wrap="square" lIns="0" tIns="0" rIns="0" bIns="0" anchor="ctr" anchorCtr="0">
            <a:noAutofit/>
          </a:bodyPr>
          <a:lstStyle/>
          <a:p>
            <a:pPr marL="0" marR="0" lvl="0" indent="0" algn="ctr" rtl="0">
              <a:lnSpc>
                <a:spcPct val="120000"/>
              </a:lnSpc>
              <a:spcBef>
                <a:spcPts val="0"/>
              </a:spcBef>
              <a:spcAft>
                <a:spcPts val="0"/>
              </a:spcAft>
              <a:buNone/>
            </a:pPr>
            <a:endParaRPr sz="18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grpSp>
        <p:nvGrpSpPr>
          <p:cNvPr id="113" name="Google Shape;113;p13"/>
          <p:cNvGrpSpPr/>
          <p:nvPr/>
        </p:nvGrpSpPr>
        <p:grpSpPr>
          <a:xfrm>
            <a:off x="-904870" y="1319322"/>
            <a:ext cx="8781956" cy="4886653"/>
            <a:chOff x="-476250" y="1219200"/>
            <a:chExt cx="8353425" cy="4648200"/>
          </a:xfrm>
        </p:grpSpPr>
        <p:pic>
          <p:nvPicPr>
            <p:cNvPr id="114" name="Google Shape;114;p13" descr="preencoded.png"/>
            <p:cNvPicPr preferRelativeResize="0"/>
            <p:nvPr/>
          </p:nvPicPr>
          <p:blipFill rotWithShape="1">
            <a:blip r:embed="rId3">
              <a:alphaModFix/>
            </a:blip>
            <a:srcRect/>
            <a:stretch/>
          </p:blipFill>
          <p:spPr>
            <a:xfrm>
              <a:off x="6162675" y="1219200"/>
              <a:ext cx="1714500" cy="4629150"/>
            </a:xfrm>
            <a:prstGeom prst="rect">
              <a:avLst/>
            </a:prstGeom>
            <a:noFill/>
            <a:ln>
              <a:noFill/>
            </a:ln>
          </p:spPr>
        </p:pic>
        <p:pic>
          <p:nvPicPr>
            <p:cNvPr id="115" name="Google Shape;115;p13" descr="preencoded.png"/>
            <p:cNvPicPr preferRelativeResize="0"/>
            <p:nvPr/>
          </p:nvPicPr>
          <p:blipFill rotWithShape="1">
            <a:blip r:embed="rId4">
              <a:alphaModFix/>
            </a:blip>
            <a:srcRect/>
            <a:stretch/>
          </p:blipFill>
          <p:spPr>
            <a:xfrm>
              <a:off x="657225" y="1219200"/>
              <a:ext cx="5505450" cy="4648200"/>
            </a:xfrm>
            <a:prstGeom prst="rect">
              <a:avLst/>
            </a:prstGeom>
            <a:noFill/>
            <a:ln>
              <a:noFill/>
            </a:ln>
          </p:spPr>
        </p:pic>
        <p:pic>
          <p:nvPicPr>
            <p:cNvPr id="116" name="Google Shape;116;p13" descr="preencoded.png"/>
            <p:cNvPicPr preferRelativeResize="0"/>
            <p:nvPr/>
          </p:nvPicPr>
          <p:blipFill rotWithShape="1">
            <a:blip r:embed="rId5">
              <a:alphaModFix/>
            </a:blip>
            <a:srcRect/>
            <a:stretch/>
          </p:blipFill>
          <p:spPr>
            <a:xfrm>
              <a:off x="1447800" y="1533525"/>
              <a:ext cx="3829050" cy="3790950"/>
            </a:xfrm>
            <a:prstGeom prst="rect">
              <a:avLst/>
            </a:prstGeom>
            <a:noFill/>
            <a:ln>
              <a:noFill/>
            </a:ln>
          </p:spPr>
        </p:pic>
        <p:pic>
          <p:nvPicPr>
            <p:cNvPr id="117" name="Google Shape;117;p13" descr="preencoded.png"/>
            <p:cNvPicPr preferRelativeResize="0"/>
            <p:nvPr/>
          </p:nvPicPr>
          <p:blipFill rotWithShape="1">
            <a:blip r:embed="rId6">
              <a:alphaModFix/>
            </a:blip>
            <a:srcRect/>
            <a:stretch/>
          </p:blipFill>
          <p:spPr>
            <a:xfrm>
              <a:off x="3305175" y="1857375"/>
              <a:ext cx="114300" cy="114300"/>
            </a:xfrm>
            <a:prstGeom prst="rect">
              <a:avLst/>
            </a:prstGeom>
            <a:noFill/>
            <a:ln>
              <a:noFill/>
            </a:ln>
          </p:spPr>
        </p:pic>
        <p:pic>
          <p:nvPicPr>
            <p:cNvPr id="118" name="Google Shape;118;p13" descr="preencoded.png"/>
            <p:cNvPicPr preferRelativeResize="0"/>
            <p:nvPr/>
          </p:nvPicPr>
          <p:blipFill rotWithShape="1">
            <a:blip r:embed="rId7">
              <a:alphaModFix/>
            </a:blip>
            <a:srcRect/>
            <a:stretch/>
          </p:blipFill>
          <p:spPr>
            <a:xfrm>
              <a:off x="4724400" y="1447800"/>
              <a:ext cx="1257300" cy="819150"/>
            </a:xfrm>
            <a:prstGeom prst="rect">
              <a:avLst/>
            </a:prstGeom>
            <a:noFill/>
            <a:ln>
              <a:noFill/>
            </a:ln>
          </p:spPr>
        </p:pic>
        <p:pic>
          <p:nvPicPr>
            <p:cNvPr id="119" name="Google Shape;119;p13" descr="preencoded.png"/>
            <p:cNvPicPr preferRelativeResize="0"/>
            <p:nvPr/>
          </p:nvPicPr>
          <p:blipFill rotWithShape="1">
            <a:blip r:embed="rId8">
              <a:alphaModFix/>
            </a:blip>
            <a:srcRect/>
            <a:stretch/>
          </p:blipFill>
          <p:spPr>
            <a:xfrm>
              <a:off x="6448425" y="2705100"/>
              <a:ext cx="1257300" cy="800100"/>
            </a:xfrm>
            <a:prstGeom prst="rect">
              <a:avLst/>
            </a:prstGeom>
            <a:noFill/>
            <a:ln>
              <a:noFill/>
            </a:ln>
          </p:spPr>
        </p:pic>
        <p:pic>
          <p:nvPicPr>
            <p:cNvPr id="120" name="Google Shape;120;p13" descr="preencoded.png"/>
            <p:cNvPicPr preferRelativeResize="0"/>
            <p:nvPr/>
          </p:nvPicPr>
          <p:blipFill rotWithShape="1">
            <a:blip r:embed="rId9">
              <a:alphaModFix/>
            </a:blip>
            <a:srcRect/>
            <a:stretch/>
          </p:blipFill>
          <p:spPr>
            <a:xfrm>
              <a:off x="2752725" y="1447800"/>
              <a:ext cx="1257300" cy="819150"/>
            </a:xfrm>
            <a:prstGeom prst="rect">
              <a:avLst/>
            </a:prstGeom>
            <a:noFill/>
            <a:ln>
              <a:noFill/>
            </a:ln>
          </p:spPr>
        </p:pic>
        <p:pic>
          <p:nvPicPr>
            <p:cNvPr id="121" name="Google Shape;121;p13" descr="preencoded.png"/>
            <p:cNvPicPr preferRelativeResize="0"/>
            <p:nvPr/>
          </p:nvPicPr>
          <p:blipFill rotWithShape="1">
            <a:blip r:embed="rId10">
              <a:alphaModFix/>
            </a:blip>
            <a:srcRect/>
            <a:stretch/>
          </p:blipFill>
          <p:spPr>
            <a:xfrm>
              <a:off x="1800225" y="2933700"/>
              <a:ext cx="781050" cy="342900"/>
            </a:xfrm>
            <a:prstGeom prst="rect">
              <a:avLst/>
            </a:prstGeom>
            <a:noFill/>
            <a:ln>
              <a:noFill/>
            </a:ln>
          </p:spPr>
        </p:pic>
        <p:pic>
          <p:nvPicPr>
            <p:cNvPr id="122" name="Google Shape;122;p13" descr="preencoded.png"/>
            <p:cNvPicPr preferRelativeResize="0"/>
            <p:nvPr/>
          </p:nvPicPr>
          <p:blipFill rotWithShape="1">
            <a:blip r:embed="rId11">
              <a:alphaModFix/>
            </a:blip>
            <a:srcRect/>
            <a:stretch/>
          </p:blipFill>
          <p:spPr>
            <a:xfrm>
              <a:off x="3209925" y="2247900"/>
              <a:ext cx="152400" cy="495300"/>
            </a:xfrm>
            <a:prstGeom prst="rect">
              <a:avLst/>
            </a:prstGeom>
            <a:noFill/>
            <a:ln>
              <a:noFill/>
            </a:ln>
          </p:spPr>
        </p:pic>
        <p:pic>
          <p:nvPicPr>
            <p:cNvPr id="123" name="Google Shape;123;p13" descr="preencoded.png"/>
            <p:cNvPicPr preferRelativeResize="0"/>
            <p:nvPr/>
          </p:nvPicPr>
          <p:blipFill rotWithShape="1">
            <a:blip r:embed="rId12">
              <a:alphaModFix/>
            </a:blip>
            <a:srcRect/>
            <a:stretch/>
          </p:blipFill>
          <p:spPr>
            <a:xfrm>
              <a:off x="2495550" y="4038600"/>
              <a:ext cx="438150" cy="609600"/>
            </a:xfrm>
            <a:prstGeom prst="rect">
              <a:avLst/>
            </a:prstGeom>
            <a:noFill/>
            <a:ln>
              <a:noFill/>
            </a:ln>
          </p:spPr>
        </p:pic>
        <p:pic>
          <p:nvPicPr>
            <p:cNvPr id="124" name="Google Shape;124;p13" descr="preencoded.png"/>
            <p:cNvPicPr preferRelativeResize="0"/>
            <p:nvPr/>
          </p:nvPicPr>
          <p:blipFill rotWithShape="1">
            <a:blip r:embed="rId13">
              <a:alphaModFix/>
            </a:blip>
            <a:srcRect/>
            <a:stretch/>
          </p:blipFill>
          <p:spPr>
            <a:xfrm>
              <a:off x="3800475" y="4076700"/>
              <a:ext cx="381000" cy="514350"/>
            </a:xfrm>
            <a:prstGeom prst="rect">
              <a:avLst/>
            </a:prstGeom>
            <a:noFill/>
            <a:ln>
              <a:noFill/>
            </a:ln>
          </p:spPr>
        </p:pic>
        <p:pic>
          <p:nvPicPr>
            <p:cNvPr id="125" name="Google Shape;125;p13" descr="preencoded.png"/>
            <p:cNvPicPr preferRelativeResize="0"/>
            <p:nvPr/>
          </p:nvPicPr>
          <p:blipFill rotWithShape="1">
            <a:blip r:embed="rId14">
              <a:alphaModFix/>
            </a:blip>
            <a:srcRect/>
            <a:stretch/>
          </p:blipFill>
          <p:spPr>
            <a:xfrm>
              <a:off x="3343275" y="2247900"/>
              <a:ext cx="152400" cy="495300"/>
            </a:xfrm>
            <a:prstGeom prst="rect">
              <a:avLst/>
            </a:prstGeom>
            <a:noFill/>
            <a:ln>
              <a:noFill/>
            </a:ln>
          </p:spPr>
        </p:pic>
        <p:pic>
          <p:nvPicPr>
            <p:cNvPr id="126" name="Google Shape;126;p13" descr="preencoded.png"/>
            <p:cNvPicPr preferRelativeResize="0"/>
            <p:nvPr/>
          </p:nvPicPr>
          <p:blipFill rotWithShape="1">
            <a:blip r:embed="rId15">
              <a:alphaModFix/>
            </a:blip>
            <a:srcRect/>
            <a:stretch/>
          </p:blipFill>
          <p:spPr>
            <a:xfrm>
              <a:off x="4143375" y="2924175"/>
              <a:ext cx="762000" cy="342900"/>
            </a:xfrm>
            <a:prstGeom prst="rect">
              <a:avLst/>
            </a:prstGeom>
            <a:noFill/>
            <a:ln>
              <a:noFill/>
            </a:ln>
          </p:spPr>
        </p:pic>
        <p:pic>
          <p:nvPicPr>
            <p:cNvPr id="127" name="Google Shape;127;p13" descr="preencoded.png"/>
            <p:cNvPicPr preferRelativeResize="0"/>
            <p:nvPr/>
          </p:nvPicPr>
          <p:blipFill rotWithShape="1">
            <a:blip r:embed="rId16">
              <a:alphaModFix/>
            </a:blip>
            <a:srcRect/>
            <a:stretch/>
          </p:blipFill>
          <p:spPr>
            <a:xfrm>
              <a:off x="3990975" y="1771650"/>
              <a:ext cx="742950" cy="152400"/>
            </a:xfrm>
            <a:prstGeom prst="rect">
              <a:avLst/>
            </a:prstGeom>
            <a:noFill/>
            <a:ln>
              <a:noFill/>
            </a:ln>
          </p:spPr>
        </p:pic>
        <p:pic>
          <p:nvPicPr>
            <p:cNvPr id="128" name="Google Shape;128;p13" descr="preencoded.png"/>
            <p:cNvPicPr preferRelativeResize="0"/>
            <p:nvPr/>
          </p:nvPicPr>
          <p:blipFill rotWithShape="1">
            <a:blip r:embed="rId17">
              <a:alphaModFix/>
            </a:blip>
            <a:srcRect/>
            <a:stretch/>
          </p:blipFill>
          <p:spPr>
            <a:xfrm>
              <a:off x="4772025" y="1352550"/>
              <a:ext cx="2895600" cy="4514850"/>
            </a:xfrm>
            <a:prstGeom prst="rect">
              <a:avLst/>
            </a:prstGeom>
            <a:noFill/>
            <a:ln>
              <a:noFill/>
            </a:ln>
          </p:spPr>
        </p:pic>
        <p:pic>
          <p:nvPicPr>
            <p:cNvPr id="129" name="Google Shape;129;p13" descr="preencoded.png"/>
            <p:cNvPicPr preferRelativeResize="0"/>
            <p:nvPr/>
          </p:nvPicPr>
          <p:blipFill rotWithShape="1">
            <a:blip r:embed="rId18">
              <a:alphaModFix/>
            </a:blip>
            <a:srcRect/>
            <a:stretch/>
          </p:blipFill>
          <p:spPr>
            <a:xfrm>
              <a:off x="1971675" y="4448175"/>
              <a:ext cx="1257300" cy="819150"/>
            </a:xfrm>
            <a:prstGeom prst="rect">
              <a:avLst/>
            </a:prstGeom>
            <a:noFill/>
            <a:ln>
              <a:noFill/>
            </a:ln>
          </p:spPr>
        </p:pic>
        <p:pic>
          <p:nvPicPr>
            <p:cNvPr id="130" name="Google Shape;130;p13" descr="preencoded.png"/>
            <p:cNvPicPr preferRelativeResize="0"/>
            <p:nvPr/>
          </p:nvPicPr>
          <p:blipFill rotWithShape="1">
            <a:blip r:embed="rId19">
              <a:alphaModFix/>
            </a:blip>
            <a:srcRect/>
            <a:stretch/>
          </p:blipFill>
          <p:spPr>
            <a:xfrm>
              <a:off x="3524250" y="4448175"/>
              <a:ext cx="1257300" cy="819150"/>
            </a:xfrm>
            <a:prstGeom prst="rect">
              <a:avLst/>
            </a:prstGeom>
            <a:noFill/>
            <a:ln>
              <a:noFill/>
            </a:ln>
          </p:spPr>
        </p:pic>
        <p:pic>
          <p:nvPicPr>
            <p:cNvPr id="131" name="Google Shape;131;p13" descr="preencoded.png"/>
            <p:cNvPicPr preferRelativeResize="0"/>
            <p:nvPr/>
          </p:nvPicPr>
          <p:blipFill rotWithShape="1">
            <a:blip r:embed="rId20">
              <a:alphaModFix/>
            </a:blip>
            <a:srcRect/>
            <a:stretch/>
          </p:blipFill>
          <p:spPr>
            <a:xfrm>
              <a:off x="4638675" y="2705100"/>
              <a:ext cx="1257300" cy="800100"/>
            </a:xfrm>
            <a:prstGeom prst="rect">
              <a:avLst/>
            </a:prstGeom>
            <a:noFill/>
            <a:ln>
              <a:noFill/>
            </a:ln>
          </p:spPr>
        </p:pic>
        <p:pic>
          <p:nvPicPr>
            <p:cNvPr id="132" name="Google Shape;132;p13" descr="preencoded.png"/>
            <p:cNvPicPr preferRelativeResize="0"/>
            <p:nvPr/>
          </p:nvPicPr>
          <p:blipFill rotWithShape="1">
            <a:blip r:embed="rId21">
              <a:alphaModFix/>
            </a:blip>
            <a:srcRect/>
            <a:stretch/>
          </p:blipFill>
          <p:spPr>
            <a:xfrm>
              <a:off x="819150" y="2628900"/>
              <a:ext cx="1257300" cy="819150"/>
            </a:xfrm>
            <a:prstGeom prst="rect">
              <a:avLst/>
            </a:prstGeom>
            <a:noFill/>
            <a:ln>
              <a:noFill/>
            </a:ln>
          </p:spPr>
        </p:pic>
        <p:pic>
          <p:nvPicPr>
            <p:cNvPr id="133" name="Google Shape;133;p13" descr="preencoded.png"/>
            <p:cNvPicPr preferRelativeResize="0"/>
            <p:nvPr/>
          </p:nvPicPr>
          <p:blipFill rotWithShape="1">
            <a:blip r:embed="rId22">
              <a:alphaModFix/>
            </a:blip>
            <a:srcRect/>
            <a:stretch/>
          </p:blipFill>
          <p:spPr>
            <a:xfrm>
              <a:off x="2562225" y="2638425"/>
              <a:ext cx="1600200" cy="1619250"/>
            </a:xfrm>
            <a:prstGeom prst="rect">
              <a:avLst/>
            </a:prstGeom>
            <a:noFill/>
            <a:ln>
              <a:noFill/>
            </a:ln>
          </p:spPr>
        </p:pic>
        <p:pic>
          <p:nvPicPr>
            <p:cNvPr id="134" name="Google Shape;134;p13" descr="preencoded.png"/>
            <p:cNvPicPr preferRelativeResize="0"/>
            <p:nvPr/>
          </p:nvPicPr>
          <p:blipFill rotWithShape="1">
            <a:blip r:embed="rId23">
              <a:alphaModFix/>
            </a:blip>
            <a:srcRect/>
            <a:stretch/>
          </p:blipFill>
          <p:spPr>
            <a:xfrm>
              <a:off x="4905375" y="4781550"/>
              <a:ext cx="2095500" cy="114300"/>
            </a:xfrm>
            <a:prstGeom prst="rect">
              <a:avLst/>
            </a:prstGeom>
            <a:noFill/>
            <a:ln>
              <a:noFill/>
            </a:ln>
          </p:spPr>
        </p:pic>
        <p:pic>
          <p:nvPicPr>
            <p:cNvPr id="135" name="Google Shape;135;p13" descr="preencoded.png"/>
            <p:cNvPicPr preferRelativeResize="0"/>
            <p:nvPr/>
          </p:nvPicPr>
          <p:blipFill rotWithShape="1">
            <a:blip r:embed="rId24">
              <a:alphaModFix/>
            </a:blip>
            <a:srcRect/>
            <a:stretch/>
          </p:blipFill>
          <p:spPr>
            <a:xfrm>
              <a:off x="7010400" y="3638550"/>
              <a:ext cx="114300" cy="1219200"/>
            </a:xfrm>
            <a:prstGeom prst="rect">
              <a:avLst/>
            </a:prstGeom>
            <a:noFill/>
            <a:ln>
              <a:noFill/>
            </a:ln>
          </p:spPr>
        </p:pic>
        <p:pic>
          <p:nvPicPr>
            <p:cNvPr id="136" name="Google Shape;136;p13" descr="preencoded.png"/>
            <p:cNvPicPr preferRelativeResize="0"/>
            <p:nvPr/>
          </p:nvPicPr>
          <p:blipFill rotWithShape="1">
            <a:blip r:embed="rId25">
              <a:alphaModFix/>
            </a:blip>
            <a:srcRect/>
            <a:stretch/>
          </p:blipFill>
          <p:spPr>
            <a:xfrm>
              <a:off x="6057900" y="1790700"/>
              <a:ext cx="781050" cy="114300"/>
            </a:xfrm>
            <a:prstGeom prst="rect">
              <a:avLst/>
            </a:prstGeom>
            <a:noFill/>
            <a:ln>
              <a:noFill/>
            </a:ln>
          </p:spPr>
        </p:pic>
        <p:pic>
          <p:nvPicPr>
            <p:cNvPr id="137" name="Google Shape;137;p13" descr="preencoded.png"/>
            <p:cNvPicPr preferRelativeResize="0"/>
            <p:nvPr/>
          </p:nvPicPr>
          <p:blipFill rotWithShape="1">
            <a:blip r:embed="rId26">
              <a:alphaModFix/>
            </a:blip>
            <a:srcRect/>
            <a:stretch/>
          </p:blipFill>
          <p:spPr>
            <a:xfrm>
              <a:off x="4105275" y="1790700"/>
              <a:ext cx="514350" cy="114300"/>
            </a:xfrm>
            <a:prstGeom prst="rect">
              <a:avLst/>
            </a:prstGeom>
            <a:noFill/>
            <a:ln>
              <a:noFill/>
            </a:ln>
          </p:spPr>
        </p:pic>
        <p:pic>
          <p:nvPicPr>
            <p:cNvPr id="138" name="Google Shape;138;p13" descr="preencoded.png"/>
            <p:cNvPicPr preferRelativeResize="0"/>
            <p:nvPr/>
          </p:nvPicPr>
          <p:blipFill rotWithShape="1">
            <a:blip r:embed="rId27">
              <a:alphaModFix/>
            </a:blip>
            <a:srcRect/>
            <a:stretch/>
          </p:blipFill>
          <p:spPr>
            <a:xfrm>
              <a:off x="7019925" y="1847850"/>
              <a:ext cx="114300" cy="95250"/>
            </a:xfrm>
            <a:prstGeom prst="rect">
              <a:avLst/>
            </a:prstGeom>
            <a:noFill/>
            <a:ln>
              <a:noFill/>
            </a:ln>
          </p:spPr>
        </p:pic>
        <p:pic>
          <p:nvPicPr>
            <p:cNvPr id="139" name="Google Shape;139;p13" descr="preencoded.png"/>
            <p:cNvPicPr preferRelativeResize="0"/>
            <p:nvPr/>
          </p:nvPicPr>
          <p:blipFill rotWithShape="1">
            <a:blip r:embed="rId27">
              <a:alphaModFix/>
            </a:blip>
            <a:srcRect/>
            <a:stretch/>
          </p:blipFill>
          <p:spPr>
            <a:xfrm>
              <a:off x="7019925" y="2133600"/>
              <a:ext cx="114300" cy="95250"/>
            </a:xfrm>
            <a:prstGeom prst="rect">
              <a:avLst/>
            </a:prstGeom>
            <a:noFill/>
            <a:ln>
              <a:noFill/>
            </a:ln>
          </p:spPr>
        </p:pic>
        <p:pic>
          <p:nvPicPr>
            <p:cNvPr id="140" name="Google Shape;140;p13" descr="preencoded.png"/>
            <p:cNvPicPr preferRelativeResize="0"/>
            <p:nvPr/>
          </p:nvPicPr>
          <p:blipFill rotWithShape="1">
            <a:blip r:embed="rId27">
              <a:alphaModFix/>
            </a:blip>
            <a:srcRect/>
            <a:stretch/>
          </p:blipFill>
          <p:spPr>
            <a:xfrm>
              <a:off x="7019925" y="2419350"/>
              <a:ext cx="114300" cy="95250"/>
            </a:xfrm>
            <a:prstGeom prst="rect">
              <a:avLst/>
            </a:prstGeom>
            <a:noFill/>
            <a:ln>
              <a:noFill/>
            </a:ln>
          </p:spPr>
        </p:pic>
        <p:pic>
          <p:nvPicPr>
            <p:cNvPr id="141" name="Google Shape;141;p13" descr="preencoded.png"/>
            <p:cNvPicPr preferRelativeResize="0"/>
            <p:nvPr/>
          </p:nvPicPr>
          <p:blipFill rotWithShape="1">
            <a:blip r:embed="rId27">
              <a:alphaModFix/>
            </a:blip>
            <a:srcRect/>
            <a:stretch/>
          </p:blipFill>
          <p:spPr>
            <a:xfrm>
              <a:off x="7019925" y="2286000"/>
              <a:ext cx="114300" cy="76200"/>
            </a:xfrm>
            <a:prstGeom prst="rect">
              <a:avLst/>
            </a:prstGeom>
            <a:noFill/>
            <a:ln>
              <a:noFill/>
            </a:ln>
          </p:spPr>
        </p:pic>
        <p:pic>
          <p:nvPicPr>
            <p:cNvPr id="142" name="Google Shape;142;p13" descr="preencoded.png"/>
            <p:cNvPicPr preferRelativeResize="0"/>
            <p:nvPr/>
          </p:nvPicPr>
          <p:blipFill rotWithShape="1">
            <a:blip r:embed="rId27">
              <a:alphaModFix/>
            </a:blip>
            <a:srcRect/>
            <a:stretch/>
          </p:blipFill>
          <p:spPr>
            <a:xfrm>
              <a:off x="7019925" y="2571750"/>
              <a:ext cx="114300" cy="76200"/>
            </a:xfrm>
            <a:prstGeom prst="rect">
              <a:avLst/>
            </a:prstGeom>
            <a:noFill/>
            <a:ln>
              <a:noFill/>
            </a:ln>
          </p:spPr>
        </p:pic>
        <p:pic>
          <p:nvPicPr>
            <p:cNvPr id="143" name="Google Shape;143;p13" descr="preencoded.png"/>
            <p:cNvPicPr preferRelativeResize="0"/>
            <p:nvPr/>
          </p:nvPicPr>
          <p:blipFill rotWithShape="1">
            <a:blip r:embed="rId27">
              <a:alphaModFix/>
            </a:blip>
            <a:srcRect/>
            <a:stretch/>
          </p:blipFill>
          <p:spPr>
            <a:xfrm>
              <a:off x="7019925" y="2000250"/>
              <a:ext cx="114300" cy="76200"/>
            </a:xfrm>
            <a:prstGeom prst="rect">
              <a:avLst/>
            </a:prstGeom>
            <a:noFill/>
            <a:ln>
              <a:noFill/>
            </a:ln>
          </p:spPr>
        </p:pic>
        <p:pic>
          <p:nvPicPr>
            <p:cNvPr id="144" name="Google Shape;144;p13" descr="preencoded.png"/>
            <p:cNvPicPr preferRelativeResize="0"/>
            <p:nvPr/>
          </p:nvPicPr>
          <p:blipFill rotWithShape="1">
            <a:blip r:embed="rId28">
              <a:alphaModFix/>
            </a:blip>
            <a:srcRect/>
            <a:stretch/>
          </p:blipFill>
          <p:spPr>
            <a:xfrm>
              <a:off x="3228975" y="2266950"/>
              <a:ext cx="114300" cy="381000"/>
            </a:xfrm>
            <a:prstGeom prst="rect">
              <a:avLst/>
            </a:prstGeom>
            <a:noFill/>
            <a:ln>
              <a:noFill/>
            </a:ln>
          </p:spPr>
        </p:pic>
        <p:pic>
          <p:nvPicPr>
            <p:cNvPr id="145" name="Google Shape;145;p13" descr="preencoded.png"/>
            <p:cNvPicPr preferRelativeResize="0"/>
            <p:nvPr/>
          </p:nvPicPr>
          <p:blipFill rotWithShape="1">
            <a:blip r:embed="rId29">
              <a:alphaModFix/>
            </a:blip>
            <a:srcRect/>
            <a:stretch/>
          </p:blipFill>
          <p:spPr>
            <a:xfrm>
              <a:off x="3362325" y="2286000"/>
              <a:ext cx="114300" cy="361950"/>
            </a:xfrm>
            <a:prstGeom prst="rect">
              <a:avLst/>
            </a:prstGeom>
            <a:noFill/>
            <a:ln>
              <a:noFill/>
            </a:ln>
          </p:spPr>
        </p:pic>
        <p:pic>
          <p:nvPicPr>
            <p:cNvPr id="146" name="Google Shape;146;p13" descr="preencoded.png"/>
            <p:cNvPicPr preferRelativeResize="0"/>
            <p:nvPr/>
          </p:nvPicPr>
          <p:blipFill rotWithShape="1">
            <a:blip r:embed="rId30">
              <a:alphaModFix/>
            </a:blip>
            <a:srcRect/>
            <a:stretch/>
          </p:blipFill>
          <p:spPr>
            <a:xfrm>
              <a:off x="2590800" y="4133850"/>
              <a:ext cx="285750" cy="361950"/>
            </a:xfrm>
            <a:prstGeom prst="rect">
              <a:avLst/>
            </a:prstGeom>
            <a:noFill/>
            <a:ln>
              <a:noFill/>
            </a:ln>
          </p:spPr>
        </p:pic>
        <p:pic>
          <p:nvPicPr>
            <p:cNvPr id="147" name="Google Shape;147;p13" descr="preencoded.png"/>
            <p:cNvPicPr preferRelativeResize="0"/>
            <p:nvPr/>
          </p:nvPicPr>
          <p:blipFill rotWithShape="1">
            <a:blip r:embed="rId31">
              <a:alphaModFix/>
            </a:blip>
            <a:srcRect/>
            <a:stretch/>
          </p:blipFill>
          <p:spPr>
            <a:xfrm>
              <a:off x="3848100" y="4152900"/>
              <a:ext cx="285750" cy="361950"/>
            </a:xfrm>
            <a:prstGeom prst="rect">
              <a:avLst/>
            </a:prstGeom>
            <a:noFill/>
            <a:ln>
              <a:noFill/>
            </a:ln>
          </p:spPr>
        </p:pic>
        <p:pic>
          <p:nvPicPr>
            <p:cNvPr id="148" name="Google Shape;148;p13" descr="preencoded.png"/>
            <p:cNvPicPr preferRelativeResize="0"/>
            <p:nvPr/>
          </p:nvPicPr>
          <p:blipFill rotWithShape="1">
            <a:blip r:embed="rId32">
              <a:alphaModFix/>
            </a:blip>
            <a:srcRect/>
            <a:stretch/>
          </p:blipFill>
          <p:spPr>
            <a:xfrm>
              <a:off x="4257675" y="3028950"/>
              <a:ext cx="381000" cy="190500"/>
            </a:xfrm>
            <a:prstGeom prst="rect">
              <a:avLst/>
            </a:prstGeom>
            <a:noFill/>
            <a:ln>
              <a:noFill/>
            </a:ln>
          </p:spPr>
        </p:pic>
        <p:pic>
          <p:nvPicPr>
            <p:cNvPr id="149" name="Google Shape;149;p13" descr="preencoded.png"/>
            <p:cNvPicPr preferRelativeResize="0"/>
            <p:nvPr/>
          </p:nvPicPr>
          <p:blipFill rotWithShape="1">
            <a:blip r:embed="rId33">
              <a:alphaModFix/>
            </a:blip>
            <a:srcRect/>
            <a:stretch/>
          </p:blipFill>
          <p:spPr>
            <a:xfrm>
              <a:off x="2085975" y="3038475"/>
              <a:ext cx="381000" cy="190500"/>
            </a:xfrm>
            <a:prstGeom prst="rect">
              <a:avLst/>
            </a:prstGeom>
            <a:noFill/>
            <a:ln>
              <a:noFill/>
            </a:ln>
          </p:spPr>
        </p:pic>
        <p:pic>
          <p:nvPicPr>
            <p:cNvPr id="150" name="Google Shape;150;p13" descr="preencoded.png"/>
            <p:cNvPicPr preferRelativeResize="0"/>
            <p:nvPr/>
          </p:nvPicPr>
          <p:blipFill rotWithShape="1">
            <a:blip r:embed="rId34">
              <a:alphaModFix/>
            </a:blip>
            <a:srcRect/>
            <a:stretch/>
          </p:blipFill>
          <p:spPr>
            <a:xfrm>
              <a:off x="2562225" y="2667000"/>
              <a:ext cx="1600200" cy="1609725"/>
            </a:xfrm>
            <a:prstGeom prst="rect">
              <a:avLst/>
            </a:prstGeom>
            <a:noFill/>
            <a:ln>
              <a:noFill/>
            </a:ln>
          </p:spPr>
        </p:pic>
        <p:sp>
          <p:nvSpPr>
            <p:cNvPr id="151" name="Google Shape;151;p13"/>
            <p:cNvSpPr/>
            <p:nvPr/>
          </p:nvSpPr>
          <p:spPr>
            <a:xfrm>
              <a:off x="-476250" y="4981575"/>
              <a:ext cx="1447800" cy="352500"/>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1000" b="0" i="0" u="none" strike="noStrike" cap="none" dirty="0">
                  <a:solidFill>
                    <a:srgbClr val="FFFFFF"/>
                  </a:solidFill>
                  <a:latin typeface="Lato Black"/>
                  <a:ea typeface="Lato Black"/>
                  <a:cs typeface="Lato Black"/>
                  <a:sym typeface="Lato Black"/>
                </a:rPr>
                <a:t>HUMAN</a:t>
              </a:r>
              <a:endParaRPr sz="1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2" name="Google Shape;152;p13"/>
            <p:cNvSpPr/>
            <p:nvPr/>
          </p:nvSpPr>
          <p:spPr>
            <a:xfrm>
              <a:off x="2847975" y="1581150"/>
              <a:ext cx="1066800" cy="6096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Authorization Manager</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3" name="Google Shape;153;p13"/>
            <p:cNvSpPr/>
            <p:nvPr/>
          </p:nvSpPr>
          <p:spPr>
            <a:xfrm>
              <a:off x="4819650" y="1638300"/>
              <a:ext cx="1066800" cy="4287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Access Gateway from/to Individual</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4" name="Google Shape;154;p13"/>
            <p:cNvSpPr/>
            <p:nvPr/>
          </p:nvSpPr>
          <p:spPr>
            <a:xfrm>
              <a:off x="6534150" y="2886075"/>
              <a:ext cx="1066800" cy="4287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Digital Fiduciary</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5" name="Google Shape;155;p13"/>
            <p:cNvSpPr/>
            <p:nvPr/>
          </p:nvSpPr>
          <p:spPr>
            <a:xfrm>
              <a:off x="2095500" y="4638675"/>
              <a:ext cx="942900" cy="4287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Identity Manager</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6" name="Google Shape;156;p13"/>
            <p:cNvSpPr/>
            <p:nvPr/>
          </p:nvSpPr>
          <p:spPr>
            <a:xfrm>
              <a:off x="3619500" y="4610100"/>
              <a:ext cx="1066800" cy="4383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Personal AI</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7" name="Google Shape;157;p13"/>
            <p:cNvSpPr/>
            <p:nvPr/>
          </p:nvSpPr>
          <p:spPr>
            <a:xfrm>
              <a:off x="4724400" y="2800350"/>
              <a:ext cx="1066800" cy="6096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Personal Data Repository</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8" name="Google Shape;158;p13"/>
            <p:cNvSpPr/>
            <p:nvPr/>
          </p:nvSpPr>
          <p:spPr>
            <a:xfrm>
              <a:off x="914400" y="2714625"/>
              <a:ext cx="1066800" cy="5907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372C32"/>
                  </a:solidFill>
                  <a:latin typeface="Lato Black"/>
                  <a:ea typeface="Lato Black"/>
                  <a:cs typeface="Lato Black"/>
                  <a:sym typeface="Lato Black"/>
                </a:rPr>
                <a:t>Relationship Manager</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9" name="Google Shape;159;p13"/>
            <p:cNvSpPr/>
            <p:nvPr/>
          </p:nvSpPr>
          <p:spPr>
            <a:xfrm>
              <a:off x="2609850" y="3705225"/>
              <a:ext cx="1485900" cy="428700"/>
            </a:xfrm>
            <a:prstGeom prst="rect">
              <a:avLst/>
            </a:prstGeom>
            <a:noFill/>
            <a:ln>
              <a:noFill/>
            </a:ln>
          </p:spPr>
          <p:txBody>
            <a:bodyPr spcFirstLastPara="1" wrap="square" lIns="0" tIns="0" rIns="0" bIns="0" anchor="ctr" anchorCtr="0">
              <a:noAutofit/>
            </a:bodyPr>
            <a:lstStyle/>
            <a:p>
              <a:pPr marL="0" marR="0" lvl="0" indent="0" algn="ctr" rtl="0">
                <a:lnSpc>
                  <a:spcPct val="122222"/>
                </a:lnSpc>
                <a:spcBef>
                  <a:spcPts val="0"/>
                </a:spcBef>
                <a:spcAft>
                  <a:spcPts val="0"/>
                </a:spcAft>
                <a:buNone/>
              </a:pPr>
              <a:r>
                <a:rPr lang="en-US" sz="900" b="0" i="0" u="none" strike="noStrike" cap="none" dirty="0">
                  <a:solidFill>
                    <a:srgbClr val="FFFFFF"/>
                  </a:solidFill>
                  <a:latin typeface="Lato Black"/>
                  <a:ea typeface="Lato Black"/>
                  <a:cs typeface="Lato Black"/>
                  <a:sym typeface="Lato Black"/>
                </a:rPr>
                <a:t>Individual</a:t>
              </a: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0" name="Google Shape;160;p13"/>
            <p:cNvSpPr/>
            <p:nvPr/>
          </p:nvSpPr>
          <p:spPr>
            <a:xfrm>
              <a:off x="6562725" y="5238750"/>
              <a:ext cx="1066800" cy="609600"/>
            </a:xfrm>
            <a:prstGeom prst="rect">
              <a:avLst/>
            </a:prstGeom>
            <a:noFill/>
            <a:ln>
              <a:noFill/>
            </a:ln>
          </p:spPr>
          <p:txBody>
            <a:bodyPr spcFirstLastPara="1" wrap="square" lIns="0" tIns="0" rIns="0" bIns="0" anchor="ctr" anchorCtr="0">
              <a:noAutofit/>
            </a:bodyPr>
            <a:lstStyle/>
            <a:p>
              <a:pPr marL="0" marR="0" lvl="0" indent="0" algn="ctr" rtl="0">
                <a:lnSpc>
                  <a:spcPct val="116666"/>
                </a:lnSpc>
                <a:spcBef>
                  <a:spcPts val="0"/>
                </a:spcBef>
                <a:spcAft>
                  <a:spcPts val="0"/>
                </a:spcAft>
                <a:buNone/>
              </a:pPr>
              <a:r>
                <a:rPr lang="en-US" sz="1200" b="0" i="0" u="none" strike="noStrike" cap="none" dirty="0">
                  <a:solidFill>
                    <a:srgbClr val="372C32"/>
                  </a:solidFill>
                  <a:latin typeface="Lato"/>
                  <a:ea typeface="Lato"/>
                  <a:cs typeface="Lato"/>
                  <a:sym typeface="Lato"/>
                </a:rPr>
                <a:t>Web</a:t>
              </a:r>
              <a:endParaRPr sz="12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1" name="Google Shape;161;p13"/>
            <p:cNvSpPr/>
            <p:nvPr/>
          </p:nvSpPr>
          <p:spPr>
            <a:xfrm>
              <a:off x="2057400" y="5248275"/>
              <a:ext cx="2705100" cy="609600"/>
            </a:xfrm>
            <a:prstGeom prst="rect">
              <a:avLst/>
            </a:prstGeom>
            <a:noFill/>
            <a:ln>
              <a:noFill/>
            </a:ln>
          </p:spPr>
          <p:txBody>
            <a:bodyPr spcFirstLastPara="1" wrap="square" lIns="0" tIns="0" rIns="0" bIns="0" anchor="ctr" anchorCtr="0">
              <a:noAutofit/>
            </a:bodyPr>
            <a:lstStyle/>
            <a:p>
              <a:pPr marL="0" marR="0" lvl="0" indent="0" algn="ctr" rtl="0">
                <a:lnSpc>
                  <a:spcPct val="116666"/>
                </a:lnSpc>
                <a:spcBef>
                  <a:spcPts val="0"/>
                </a:spcBef>
                <a:spcAft>
                  <a:spcPts val="0"/>
                </a:spcAft>
                <a:buNone/>
              </a:pPr>
              <a:r>
                <a:rPr lang="en-US" sz="1200" b="0" i="0" u="none" strike="noStrike" cap="none" dirty="0">
                  <a:solidFill>
                    <a:srgbClr val="372C32"/>
                  </a:solidFill>
                  <a:latin typeface="Lato"/>
                  <a:ea typeface="Lato"/>
                  <a:cs typeface="Lato"/>
                  <a:sym typeface="Lato"/>
                </a:rPr>
                <a:t>Edge</a:t>
              </a:r>
              <a:endParaRPr sz="12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2" name="Google Shape;162;p13"/>
            <p:cNvSpPr/>
            <p:nvPr/>
          </p:nvSpPr>
          <p:spPr>
            <a:xfrm>
              <a:off x="2847975" y="3724275"/>
              <a:ext cx="942900" cy="428700"/>
            </a:xfrm>
            <a:prstGeom prst="rect">
              <a:avLst/>
            </a:prstGeom>
            <a:noFill/>
            <a:ln>
              <a:noFill/>
            </a:ln>
          </p:spPr>
          <p:txBody>
            <a:bodyPr spcFirstLastPara="1" wrap="square" lIns="0" tIns="0" rIns="0" bIns="0" anchor="ctr" anchorCtr="0">
              <a:noAutofit/>
            </a:bodyPr>
            <a:lstStyle/>
            <a:p>
              <a:pPr marL="0" marR="0" lvl="0" indent="0" algn="l" rtl="0">
                <a:lnSpc>
                  <a:spcPct val="122222"/>
                </a:lnSpc>
                <a:spcBef>
                  <a:spcPts val="0"/>
                </a:spcBef>
                <a:spcAft>
                  <a:spcPts val="0"/>
                </a:spcAft>
                <a:buNone/>
              </a:pPr>
              <a:endParaRPr sz="9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grpSp>
    </p:spTree>
    <p:extLst>
      <p:ext uri="{BB962C8B-B14F-4D97-AF65-F5344CB8AC3E}">
        <p14:creationId xmlns:p14="http://schemas.microsoft.com/office/powerpoint/2010/main" val="504523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9"/>
        <p:cNvGrpSpPr/>
        <p:nvPr/>
      </p:nvGrpSpPr>
      <p:grpSpPr>
        <a:xfrm>
          <a:off x="0" y="0"/>
          <a:ext cx="0" cy="0"/>
          <a:chOff x="0" y="0"/>
          <a:chExt cx="0" cy="0"/>
        </a:xfrm>
      </p:grpSpPr>
      <p:sp>
        <p:nvSpPr>
          <p:cNvPr id="270" name="Google Shape;270;p25"/>
          <p:cNvSpPr/>
          <p:nvPr/>
        </p:nvSpPr>
        <p:spPr>
          <a:xfrm>
            <a:off x="979033" y="311750"/>
            <a:ext cx="10006124"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Use Case: Digital City of Helsinki, Finland</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72" name="Google Shape;272;p25"/>
          <p:cNvSpPr txBox="1"/>
          <p:nvPr/>
        </p:nvSpPr>
        <p:spPr>
          <a:xfrm>
            <a:off x="1059125" y="892850"/>
            <a:ext cx="10602325" cy="76941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Lato"/>
                <a:ea typeface="Lato"/>
                <a:cs typeface="Lato"/>
                <a:sym typeface="Lato"/>
              </a:rPr>
              <a:t>September 2021: A World Economic Forum initiative </a:t>
            </a:r>
            <a:r>
              <a:rPr lang="en-US" sz="1900" dirty="0">
                <a:latin typeface="Lato"/>
                <a:ea typeface="Lato"/>
                <a:cs typeface="Lato"/>
                <a:sym typeface="Lato"/>
                <a:hlinkClick r:id="rId3"/>
              </a:rPr>
              <a:t>developed</a:t>
            </a:r>
            <a:r>
              <a:rPr lang="en-US" sz="1900" dirty="0">
                <a:latin typeface="Lato"/>
                <a:ea typeface="Lato"/>
                <a:cs typeface="Lato"/>
                <a:sym typeface="Lato"/>
              </a:rPr>
              <a:t> a VTLs-informed framework to govern the City of Helsinki, grounded in data lifecycles, network layers, and “tussle zones.”</a:t>
            </a:r>
            <a:endParaRPr sz="1900" dirty="0">
              <a:latin typeface="Lato"/>
              <a:ea typeface="Lato"/>
              <a:cs typeface="Lato"/>
              <a:sym typeface="Lato"/>
            </a:endParaRPr>
          </a:p>
        </p:txBody>
      </p:sp>
      <p:pic>
        <p:nvPicPr>
          <p:cNvPr id="274" name="Google Shape;274;p25"/>
          <p:cNvPicPr preferRelativeResize="0"/>
          <p:nvPr/>
        </p:nvPicPr>
        <p:blipFill rotWithShape="1">
          <a:blip r:embed="rId4">
            <a:alphaModFix/>
          </a:blip>
          <a:srcRect t="20876" b="41910"/>
          <a:stretch/>
        </p:blipFill>
        <p:spPr>
          <a:xfrm>
            <a:off x="1114538" y="1908971"/>
            <a:ext cx="2171076" cy="4064506"/>
          </a:xfrm>
          <a:prstGeom prst="rect">
            <a:avLst/>
          </a:prstGeom>
          <a:noFill/>
          <a:ln>
            <a:noFill/>
          </a:ln>
        </p:spPr>
      </p:pic>
      <p:pic>
        <p:nvPicPr>
          <p:cNvPr id="275" name="Google Shape;275;p25"/>
          <p:cNvPicPr preferRelativeResize="0"/>
          <p:nvPr/>
        </p:nvPicPr>
        <p:blipFill rotWithShape="1">
          <a:blip r:embed="rId4">
            <a:alphaModFix/>
          </a:blip>
          <a:srcRect t="58083"/>
          <a:stretch/>
        </p:blipFill>
        <p:spPr>
          <a:xfrm>
            <a:off x="3546487" y="1908971"/>
            <a:ext cx="2173803" cy="4583927"/>
          </a:xfrm>
          <a:prstGeom prst="rect">
            <a:avLst/>
          </a:prstGeom>
          <a:noFill/>
          <a:ln>
            <a:noFill/>
          </a:ln>
        </p:spPr>
      </p:pic>
      <p:pic>
        <p:nvPicPr>
          <p:cNvPr id="276" name="Google Shape;276;p25"/>
          <p:cNvPicPr preferRelativeResize="0"/>
          <p:nvPr/>
        </p:nvPicPr>
        <p:blipFill rotWithShape="1">
          <a:blip r:embed="rId5">
            <a:alphaModFix/>
          </a:blip>
          <a:srcRect r="21940" b="11493"/>
          <a:stretch/>
        </p:blipFill>
        <p:spPr>
          <a:xfrm>
            <a:off x="6456552" y="1908971"/>
            <a:ext cx="5013412" cy="39655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1"/>
        <p:cNvGrpSpPr/>
        <p:nvPr/>
      </p:nvGrpSpPr>
      <p:grpSpPr>
        <a:xfrm>
          <a:off x="0" y="0"/>
          <a:ext cx="0" cy="0"/>
          <a:chOff x="0" y="0"/>
          <a:chExt cx="0" cy="0"/>
        </a:xfrm>
      </p:grpSpPr>
      <p:sp>
        <p:nvSpPr>
          <p:cNvPr id="282" name="Google Shape;282;p26"/>
          <p:cNvSpPr/>
          <p:nvPr/>
        </p:nvSpPr>
        <p:spPr>
          <a:xfrm>
            <a:off x="806115" y="311750"/>
            <a:ext cx="10673311"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Aino’s Data: A Day in the Life of a Helsinki Citizen </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284" name="Google Shape;284;p26"/>
          <p:cNvPicPr preferRelativeResize="0"/>
          <p:nvPr/>
        </p:nvPicPr>
        <p:blipFill>
          <a:blip r:embed="rId3">
            <a:alphaModFix/>
          </a:blip>
          <a:stretch>
            <a:fillRect/>
          </a:stretch>
        </p:blipFill>
        <p:spPr>
          <a:xfrm>
            <a:off x="152400" y="1045250"/>
            <a:ext cx="7039417" cy="5660350"/>
          </a:xfrm>
          <a:prstGeom prst="rect">
            <a:avLst/>
          </a:prstGeom>
          <a:noFill/>
          <a:ln>
            <a:noFill/>
          </a:ln>
        </p:spPr>
      </p:pic>
      <p:pic>
        <p:nvPicPr>
          <p:cNvPr id="285" name="Google Shape;285;p26"/>
          <p:cNvPicPr preferRelativeResize="0"/>
          <p:nvPr/>
        </p:nvPicPr>
        <p:blipFill rotWithShape="1">
          <a:blip r:embed="rId4">
            <a:alphaModFix/>
          </a:blip>
          <a:srcRect r="52448" b="32207"/>
          <a:stretch/>
        </p:blipFill>
        <p:spPr>
          <a:xfrm>
            <a:off x="7581048" y="1816929"/>
            <a:ext cx="4390131" cy="3224142"/>
          </a:xfrm>
          <a:prstGeom prst="rect">
            <a:avLst/>
          </a:prstGeom>
          <a:noFill/>
          <a:ln>
            <a:noFill/>
          </a:ln>
        </p:spPr>
      </p:pic>
      <p:cxnSp>
        <p:nvCxnSpPr>
          <p:cNvPr id="4" name="Straight Arrow Connector 3">
            <a:extLst>
              <a:ext uri="{FF2B5EF4-FFF2-40B4-BE49-F238E27FC236}">
                <a16:creationId xmlns:a16="http://schemas.microsoft.com/office/drawing/2014/main" id="{DBBE399D-84BD-47AC-8F0D-103EC94BA119}"/>
              </a:ext>
            </a:extLst>
          </p:cNvPr>
          <p:cNvCxnSpPr>
            <a:cxnSpLocks/>
          </p:cNvCxnSpPr>
          <p:nvPr/>
        </p:nvCxnSpPr>
        <p:spPr>
          <a:xfrm flipH="1">
            <a:off x="5611390" y="2262976"/>
            <a:ext cx="2151142" cy="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DA8686D-E5FE-451C-979F-A91A3D45DE6A}"/>
              </a:ext>
            </a:extLst>
          </p:cNvPr>
          <p:cNvCxnSpPr>
            <a:cxnSpLocks/>
          </p:cNvCxnSpPr>
          <p:nvPr/>
        </p:nvCxnSpPr>
        <p:spPr>
          <a:xfrm flipH="1">
            <a:off x="6446271" y="2368230"/>
            <a:ext cx="1316261" cy="1948309"/>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6"/>
          <p:cNvSpPr/>
          <p:nvPr/>
        </p:nvSpPr>
        <p:spPr>
          <a:xfrm>
            <a:off x="704334" y="269809"/>
            <a:ext cx="9613557"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Mapping a City’s Human/Tech Governance Touchpoints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284" name="Google Shape;284;p26"/>
          <p:cNvPicPr preferRelativeResize="0"/>
          <p:nvPr/>
        </p:nvPicPr>
        <p:blipFill>
          <a:blip r:embed="rId3">
            <a:alphaModFix/>
          </a:blip>
          <a:stretch>
            <a:fillRect/>
          </a:stretch>
        </p:blipFill>
        <p:spPr>
          <a:xfrm>
            <a:off x="5035178" y="1045250"/>
            <a:ext cx="7039417" cy="5660350"/>
          </a:xfrm>
          <a:prstGeom prst="rect">
            <a:avLst/>
          </a:prstGeom>
          <a:noFill/>
          <a:ln>
            <a:noFill/>
          </a:ln>
        </p:spPr>
      </p:pic>
      <p:pic>
        <p:nvPicPr>
          <p:cNvPr id="286" name="Google Shape;286;p26"/>
          <p:cNvPicPr preferRelativeResize="0"/>
          <p:nvPr/>
        </p:nvPicPr>
        <p:blipFill rotWithShape="1">
          <a:blip r:embed="rId4">
            <a:alphaModFix/>
          </a:blip>
          <a:srcRect l="47550" b="35986"/>
          <a:stretch/>
        </p:blipFill>
        <p:spPr>
          <a:xfrm>
            <a:off x="152397" y="1014286"/>
            <a:ext cx="4476498" cy="2814353"/>
          </a:xfrm>
          <a:prstGeom prst="rect">
            <a:avLst/>
          </a:prstGeom>
          <a:noFill/>
          <a:ln>
            <a:noFill/>
          </a:ln>
        </p:spPr>
      </p:pic>
      <p:cxnSp>
        <p:nvCxnSpPr>
          <p:cNvPr id="7" name="Straight Arrow Connector 6">
            <a:extLst>
              <a:ext uri="{FF2B5EF4-FFF2-40B4-BE49-F238E27FC236}">
                <a16:creationId xmlns:a16="http://schemas.microsoft.com/office/drawing/2014/main" id="{E805C597-125A-44BF-B9B9-B5CD1123B309}"/>
              </a:ext>
            </a:extLst>
          </p:cNvPr>
          <p:cNvCxnSpPr>
            <a:cxnSpLocks/>
          </p:cNvCxnSpPr>
          <p:nvPr/>
        </p:nvCxnSpPr>
        <p:spPr>
          <a:xfrm>
            <a:off x="2460328" y="1401189"/>
            <a:ext cx="3210267" cy="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DCC15D4-C748-4738-848D-4F4277961DD6}"/>
              </a:ext>
            </a:extLst>
          </p:cNvPr>
          <p:cNvCxnSpPr>
            <a:cxnSpLocks/>
          </p:cNvCxnSpPr>
          <p:nvPr/>
        </p:nvCxnSpPr>
        <p:spPr>
          <a:xfrm flipV="1">
            <a:off x="3430044" y="3374728"/>
            <a:ext cx="2589208" cy="29053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Google Shape;285;p26">
            <a:extLst>
              <a:ext uri="{FF2B5EF4-FFF2-40B4-BE49-F238E27FC236}">
                <a16:creationId xmlns:a16="http://schemas.microsoft.com/office/drawing/2014/main" id="{5E154CC5-C418-43CD-BB9C-852C954DF5A0}"/>
              </a:ext>
            </a:extLst>
          </p:cNvPr>
          <p:cNvPicPr preferRelativeResize="0"/>
          <p:nvPr/>
        </p:nvPicPr>
        <p:blipFill rotWithShape="1">
          <a:blip r:embed="rId4">
            <a:alphaModFix/>
          </a:blip>
          <a:srcRect t="2451" r="76554" b="71782"/>
          <a:stretch/>
        </p:blipFill>
        <p:spPr>
          <a:xfrm>
            <a:off x="1585042" y="3992015"/>
            <a:ext cx="2164663" cy="1225449"/>
          </a:xfrm>
          <a:prstGeom prst="rect">
            <a:avLst/>
          </a:prstGeom>
          <a:noFill/>
          <a:ln>
            <a:noFill/>
          </a:ln>
        </p:spPr>
      </p:pic>
      <p:cxnSp>
        <p:nvCxnSpPr>
          <p:cNvPr id="16" name="Straight Arrow Connector 15">
            <a:extLst>
              <a:ext uri="{FF2B5EF4-FFF2-40B4-BE49-F238E27FC236}">
                <a16:creationId xmlns:a16="http://schemas.microsoft.com/office/drawing/2014/main" id="{4DD8FD06-6494-4008-A01F-0DC84297A9B5}"/>
              </a:ext>
            </a:extLst>
          </p:cNvPr>
          <p:cNvCxnSpPr>
            <a:cxnSpLocks/>
          </p:cNvCxnSpPr>
          <p:nvPr/>
        </p:nvCxnSpPr>
        <p:spPr>
          <a:xfrm>
            <a:off x="2553523" y="4362573"/>
            <a:ext cx="3011818" cy="0"/>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DD88AE-0033-42C1-9208-2886C760855A}"/>
              </a:ext>
            </a:extLst>
          </p:cNvPr>
          <p:cNvCxnSpPr>
            <a:cxnSpLocks/>
          </p:cNvCxnSpPr>
          <p:nvPr/>
        </p:nvCxnSpPr>
        <p:spPr>
          <a:xfrm flipV="1">
            <a:off x="3137788" y="4545686"/>
            <a:ext cx="2427553" cy="548188"/>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04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sp>
        <p:nvSpPr>
          <p:cNvPr id="262" name="Google Shape;262;p24"/>
          <p:cNvSpPr/>
          <p:nvPr/>
        </p:nvSpPr>
        <p:spPr>
          <a:xfrm>
            <a:off x="1047750" y="210475"/>
            <a:ext cx="99483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Additional Use Cases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64" name="Google Shape;264;p24"/>
          <p:cNvSpPr txBox="1"/>
          <p:nvPr/>
        </p:nvSpPr>
        <p:spPr>
          <a:xfrm>
            <a:off x="1070324" y="966802"/>
            <a:ext cx="10613700" cy="4524285"/>
          </a:xfrm>
          <a:prstGeom prst="rect">
            <a:avLst/>
          </a:prstGeom>
          <a:noFill/>
          <a:ln>
            <a:noFill/>
          </a:ln>
        </p:spPr>
        <p:txBody>
          <a:bodyPr spcFirstLastPara="1" wrap="square" lIns="91425" tIns="91425" rIns="91425" bIns="91425" anchor="t" anchorCtr="0">
            <a:spAutoFit/>
          </a:bodyPr>
          <a:lstStyle/>
          <a:p>
            <a:pPr marL="342900" lvl="0" indent="-342900" algn="l" rtl="0">
              <a:spcBef>
                <a:spcPts val="0"/>
              </a:spcBef>
              <a:spcAft>
                <a:spcPts val="0"/>
              </a:spcAft>
              <a:buFont typeface="Arial" panose="020B0604020202020204" pitchFamily="34" charset="0"/>
              <a:buChar char="•"/>
            </a:pPr>
            <a:r>
              <a:rPr lang="en-US" sz="2000" dirty="0">
                <a:latin typeface="Lato"/>
                <a:ea typeface="Lato"/>
                <a:cs typeface="Lato"/>
                <a:sym typeface="Lato"/>
              </a:rPr>
              <a:t>Web2 companies – crafting fiduciary terms of service/engagement</a:t>
            </a:r>
          </a:p>
          <a:p>
            <a:pPr marL="0" lvl="0" indent="0" algn="l" rtl="0">
              <a:spcBef>
                <a:spcPts val="0"/>
              </a:spcBef>
              <a:spcAft>
                <a:spcPts val="0"/>
              </a:spcAft>
              <a:buNone/>
            </a:pPr>
            <a:endParaRPr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Web3 DOAs/</a:t>
            </a:r>
            <a:r>
              <a:rPr lang="en-US" sz="2000" dirty="0" err="1">
                <a:latin typeface="Lato"/>
                <a:ea typeface="Lato"/>
                <a:cs typeface="Lato"/>
                <a:sym typeface="Lato"/>
              </a:rPr>
              <a:t>DApps</a:t>
            </a:r>
            <a:r>
              <a:rPr lang="en-US" sz="2000" dirty="0">
                <a:latin typeface="Lato"/>
                <a:ea typeface="Lato"/>
                <a:cs typeface="Lato"/>
                <a:sym typeface="Lato"/>
              </a:rPr>
              <a:t> – placing humans in the loop of “trustless trust” arrangements</a:t>
            </a:r>
          </a:p>
          <a:p>
            <a:pPr marL="342900" lvl="1" indent="-342900">
              <a:buFont typeface="Arial" panose="020B0604020202020204" pitchFamily="34" charset="0"/>
              <a:buChar char="•"/>
            </a:pPr>
            <a:endParaRPr lang="en-US"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Mobile apps -- setting user privacy policies</a:t>
            </a:r>
          </a:p>
          <a:p>
            <a:pPr marL="342900" lvl="1" indent="-342900">
              <a:buFont typeface="Arial" panose="020B0604020202020204" pitchFamily="34" charset="0"/>
              <a:buChar char="•"/>
            </a:pPr>
            <a:endParaRPr lang="en-US"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Enterprise companies – establishing dual authorized use policies</a:t>
            </a:r>
            <a:endParaRPr sz="2000" dirty="0">
              <a:latin typeface="Lato"/>
              <a:ea typeface="Lato"/>
              <a:cs typeface="Lato"/>
              <a:sym typeface="Lato"/>
            </a:endParaRPr>
          </a:p>
          <a:p>
            <a:pPr marL="342900" lvl="1" indent="-342900"/>
            <a:endParaRPr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Smart cities governance – promoting terms of citizen interactions with IoT environments</a:t>
            </a:r>
            <a:endParaRPr sz="2000" dirty="0">
              <a:latin typeface="Lato"/>
              <a:ea typeface="Lato"/>
              <a:cs typeface="Lato"/>
              <a:sym typeface="Lato"/>
            </a:endParaRPr>
          </a:p>
          <a:p>
            <a:pPr marL="342900" lvl="0" indent="-342900" algn="l" rtl="0">
              <a:spcBef>
                <a:spcPts val="0"/>
              </a:spcBef>
              <a:spcAft>
                <a:spcPts val="0"/>
              </a:spcAft>
            </a:pPr>
            <a:endParaRPr lang="en-US"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Transborder data – assessing bailment-type duties to global flows of data</a:t>
            </a:r>
            <a:endParaRPr sz="2000" dirty="0">
              <a:latin typeface="Lato"/>
              <a:ea typeface="Lato"/>
              <a:cs typeface="Lato"/>
              <a:sym typeface="Lato"/>
            </a:endParaRPr>
          </a:p>
          <a:p>
            <a:pPr marL="342900" lvl="1" indent="-342900"/>
            <a:endParaRPr sz="2000" dirty="0">
              <a:latin typeface="Lato"/>
              <a:ea typeface="Lato"/>
              <a:cs typeface="Lato"/>
              <a:sym typeface="Lato"/>
            </a:endParaRPr>
          </a:p>
          <a:p>
            <a:pPr marL="342900" lvl="1" indent="-342900">
              <a:buFont typeface="Arial" panose="020B0604020202020204" pitchFamily="34" charset="0"/>
              <a:buChar char="•"/>
            </a:pPr>
            <a:r>
              <a:rPr lang="en-US" sz="2000" dirty="0">
                <a:latin typeface="Lato"/>
                <a:ea typeface="Lato"/>
                <a:cs typeface="Lato"/>
                <a:sym typeface="Lato"/>
              </a:rPr>
              <a:t>Metaverse platforms – developing novel multidimensional governance ethos</a:t>
            </a:r>
            <a:endParaRPr sz="2000" dirty="0">
              <a:latin typeface="Lato"/>
              <a:ea typeface="Lato"/>
              <a:cs typeface="Lato"/>
              <a:sym typeface="Lato"/>
            </a:endParaRPr>
          </a:p>
          <a:p>
            <a:pPr marL="0" lvl="0" indent="0" algn="l" rtl="0">
              <a:spcBef>
                <a:spcPts val="0"/>
              </a:spcBef>
              <a:spcAft>
                <a:spcPts val="0"/>
              </a:spcAft>
              <a:buNone/>
            </a:pPr>
            <a:endParaRPr sz="2200" dirty="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
        <p:cNvGrpSpPr/>
        <p:nvPr/>
      </p:nvGrpSpPr>
      <p:grpSpPr>
        <a:xfrm>
          <a:off x="0" y="0"/>
          <a:ext cx="0" cy="0"/>
          <a:chOff x="0" y="0"/>
          <a:chExt cx="0" cy="0"/>
        </a:xfrm>
      </p:grpSpPr>
      <p:sp>
        <p:nvSpPr>
          <p:cNvPr id="220" name="Google Shape;220;p19"/>
          <p:cNvSpPr/>
          <p:nvPr/>
        </p:nvSpPr>
        <p:spPr>
          <a:xfrm>
            <a:off x="1047750" y="311750"/>
            <a:ext cx="95904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VTLs Platform Roadmap: Key Ecosystem Components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22" name="Google Shape;222;p19"/>
          <p:cNvSpPr txBox="1"/>
          <p:nvPr/>
        </p:nvSpPr>
        <p:spPr>
          <a:xfrm>
            <a:off x="1258950" y="946286"/>
            <a:ext cx="9379200" cy="5281416"/>
          </a:xfrm>
          <a:prstGeom prst="rect">
            <a:avLst/>
          </a:prstGeom>
          <a:noFill/>
          <a:ln>
            <a:noFill/>
          </a:ln>
        </p:spPr>
        <p:txBody>
          <a:bodyPr spcFirstLastPara="1" wrap="square" lIns="91425" tIns="91425" rIns="91425" bIns="91425" anchor="t" anchorCtr="0">
            <a:spAutoFit/>
          </a:bodyPr>
          <a:lstStyle/>
          <a:p>
            <a:pPr marL="457200" lvl="0" indent="-342900" rtl="0">
              <a:lnSpc>
                <a:spcPct val="115000"/>
              </a:lnSpc>
              <a:spcBef>
                <a:spcPts val="0"/>
              </a:spcBef>
              <a:spcAft>
                <a:spcPts val="0"/>
              </a:spcAft>
              <a:buSzPts val="18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Dependencies</a:t>
            </a:r>
            <a:r>
              <a:rPr lang="en-US" sz="1800" dirty="0">
                <a:latin typeface="Lato" panose="020F0502020204030203" pitchFamily="34" charset="0"/>
                <a:ea typeface="Lato" panose="020F0502020204030203" pitchFamily="34" charset="0"/>
                <a:cs typeface="Lato" panose="020F0502020204030203" pitchFamily="34" charset="0"/>
              </a:rPr>
              <a:t>: identifying “legal hacking” opportunities (exploitable mechanisms in laws/regulations/policies) and market barriers (such as lack of uniform platform interoperability, data portability, and authorized agent delegation).</a:t>
            </a:r>
          </a:p>
          <a:p>
            <a:pPr marL="114300" lvl="0" rtl="0">
              <a:lnSpc>
                <a:spcPct val="115000"/>
              </a:lnSpc>
              <a:spcBef>
                <a:spcPts val="0"/>
              </a:spcBef>
              <a:spcAft>
                <a:spcPts val="0"/>
              </a:spcAft>
              <a:buSzPts val="1800"/>
            </a:pPr>
            <a:endParaRPr lang="en-US" sz="1800" dirty="0">
              <a:latin typeface="Lato" panose="020F0502020204030203" pitchFamily="34" charset="0"/>
              <a:ea typeface="Lato" panose="020F0502020204030203" pitchFamily="34" charset="0"/>
              <a:cs typeface="Lato" panose="020F0502020204030203" pitchFamily="34" charset="0"/>
            </a:endParaRPr>
          </a:p>
          <a:p>
            <a:pPr marL="457200" lvl="0" indent="-342900" rtl="0">
              <a:lnSpc>
                <a:spcPct val="115000"/>
              </a:lnSpc>
              <a:spcBef>
                <a:spcPts val="0"/>
              </a:spcBef>
              <a:spcAft>
                <a:spcPts val="0"/>
              </a:spcAft>
              <a:buSzPts val="18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Accountabilities:</a:t>
            </a:r>
            <a:r>
              <a:rPr lang="en-US" sz="1800" dirty="0">
                <a:latin typeface="Lato" panose="020F0502020204030203" pitchFamily="34" charset="0"/>
                <a:ea typeface="Lato" panose="020F0502020204030203" pitchFamily="34" charset="0"/>
                <a:cs typeface="Lato" panose="020F0502020204030203" pitchFamily="34" charset="0"/>
              </a:rPr>
              <a:t> deriving potential mechanisms of accountability and enforcement, from governmental laws and regulations, to standards, certifications, best practices, and codes of conduct.</a:t>
            </a:r>
          </a:p>
          <a:p>
            <a:pPr marL="114300" lvl="0" rtl="0">
              <a:lnSpc>
                <a:spcPct val="115000"/>
              </a:lnSpc>
              <a:spcBef>
                <a:spcPts val="0"/>
              </a:spcBef>
              <a:spcAft>
                <a:spcPts val="0"/>
              </a:spcAft>
              <a:buSzPts val="1800"/>
            </a:pPr>
            <a:endParaRPr lang="en-US" sz="1800" dirty="0">
              <a:latin typeface="Lato" panose="020F0502020204030203" pitchFamily="34" charset="0"/>
              <a:ea typeface="Lato" panose="020F0502020204030203" pitchFamily="34" charset="0"/>
              <a:cs typeface="Lato" panose="020F0502020204030203" pitchFamily="34" charset="0"/>
            </a:endParaRPr>
          </a:p>
          <a:p>
            <a:pPr marL="457200" lvl="0" indent="-342900" rtl="0">
              <a:lnSpc>
                <a:spcPct val="115000"/>
              </a:lnSpc>
              <a:spcBef>
                <a:spcPts val="0"/>
              </a:spcBef>
              <a:spcAft>
                <a:spcPts val="0"/>
              </a:spcAft>
              <a:buSzPts val="18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Landscape Census</a:t>
            </a:r>
            <a:r>
              <a:rPr lang="en-US" sz="1800" dirty="0">
                <a:latin typeface="Lato" panose="020F0502020204030203" pitchFamily="34" charset="0"/>
                <a:ea typeface="Lato" panose="020F0502020204030203" pitchFamily="34" charset="0"/>
                <a:cs typeface="Lato" panose="020F0502020204030203" pitchFamily="34" charset="0"/>
              </a:rPr>
              <a:t>: cataloging full array of decentralized Web2/Web3 technologies, and their implementing B2C/B2B entities that could benefit from VTLs platforms.</a:t>
            </a:r>
          </a:p>
          <a:p>
            <a:pPr marL="114300" lvl="0" rtl="0">
              <a:lnSpc>
                <a:spcPct val="115000"/>
              </a:lnSpc>
              <a:spcBef>
                <a:spcPts val="0"/>
              </a:spcBef>
              <a:spcAft>
                <a:spcPts val="0"/>
              </a:spcAft>
              <a:buSzPts val="1800"/>
            </a:pPr>
            <a:endParaRPr lang="en-US" sz="1800" dirty="0">
              <a:latin typeface="Lato" panose="020F0502020204030203" pitchFamily="34" charset="0"/>
              <a:ea typeface="Lato" panose="020F0502020204030203" pitchFamily="34" charset="0"/>
              <a:cs typeface="Lato" panose="020F0502020204030203" pitchFamily="34" charset="0"/>
            </a:endParaRPr>
          </a:p>
          <a:p>
            <a:pPr marL="457200" lvl="0" indent="-342900" rtl="0">
              <a:lnSpc>
                <a:spcPct val="115000"/>
              </a:lnSpc>
              <a:spcBef>
                <a:spcPts val="0"/>
              </a:spcBef>
              <a:spcAft>
                <a:spcPts val="0"/>
              </a:spcAft>
              <a:buSzPts val="18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Digital Stewards Alliance</a:t>
            </a:r>
            <a:r>
              <a:rPr lang="en-US" sz="1800" dirty="0">
                <a:latin typeface="Lato" panose="020F0502020204030203" pitchFamily="34" charset="0"/>
                <a:ea typeface="Lato" panose="020F0502020204030203" pitchFamily="34" charset="0"/>
                <a:cs typeface="Lato" panose="020F0502020204030203" pitchFamily="34" charset="0"/>
              </a:rPr>
              <a:t>: forming coalition of like-minded entities, acting collaboratively as multi-stakeholders to serve in a variety of capacities to steer new Web paradigm.</a:t>
            </a:r>
          </a:p>
          <a:p>
            <a:pPr marL="114300" lvl="0" rtl="0">
              <a:lnSpc>
                <a:spcPct val="115000"/>
              </a:lnSpc>
              <a:spcBef>
                <a:spcPts val="0"/>
              </a:spcBef>
              <a:spcAft>
                <a:spcPts val="0"/>
              </a:spcAft>
              <a:buSzPts val="1800"/>
            </a:pPr>
            <a:endParaRPr lang="en-US" sz="1800" dirty="0">
              <a:latin typeface="Lato" panose="020F0502020204030203" pitchFamily="34" charset="0"/>
              <a:ea typeface="Lato" panose="020F0502020204030203" pitchFamily="34" charset="0"/>
              <a:cs typeface="Lato" panose="020F0502020204030203" pitchFamily="34" charset="0"/>
            </a:endParaRPr>
          </a:p>
          <a:p>
            <a:pPr marL="457200" lvl="0" indent="-342900" rtl="0">
              <a:lnSpc>
                <a:spcPct val="115000"/>
              </a:lnSpc>
              <a:spcBef>
                <a:spcPts val="0"/>
              </a:spcBef>
              <a:spcAft>
                <a:spcPts val="0"/>
              </a:spcAft>
              <a:buSzPts val="18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Public Policy Agenda</a:t>
            </a:r>
            <a:r>
              <a:rPr lang="en-US" sz="1800" dirty="0">
                <a:latin typeface="Lato" panose="020F0502020204030203" pitchFamily="34" charset="0"/>
                <a:ea typeface="Lato" panose="020F0502020204030203" pitchFamily="34" charset="0"/>
                <a:cs typeface="Lato" panose="020F0502020204030203" pitchFamily="34" charset="0"/>
              </a:rPr>
              <a:t>: advocating for government laws and policies that would transform commercial dependencies into policy inputs</a:t>
            </a: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Google Shape;300;p28"/>
          <p:cNvSpPr/>
          <p:nvPr/>
        </p:nvSpPr>
        <p:spPr>
          <a:xfrm>
            <a:off x="1059952" y="323600"/>
            <a:ext cx="101508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Assembling a VTLs-Based “Digital Stewards Alliance”</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02" name="Google Shape;302;p28"/>
          <p:cNvSpPr txBox="1"/>
          <p:nvPr/>
        </p:nvSpPr>
        <p:spPr>
          <a:xfrm>
            <a:off x="981248" y="1015911"/>
            <a:ext cx="10613700" cy="424728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Lato"/>
                <a:ea typeface="Lato"/>
                <a:cs typeface="Lato"/>
                <a:sym typeface="Lato"/>
              </a:rPr>
              <a:t>A cross-functional coalition can help bring to life an ethical Web ecosystem, utilizing the VTLs platform as a governance tool.  Roles can include:</a:t>
            </a:r>
          </a:p>
          <a:p>
            <a:pPr marL="0" lvl="0" indent="0" algn="l" rtl="0">
              <a:spcBef>
                <a:spcPts val="0"/>
              </a:spcBef>
              <a:spcAft>
                <a:spcPts val="0"/>
              </a:spcAft>
              <a:buNone/>
            </a:pPr>
            <a:endParaRPr sz="22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Technology Testbeds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Open-Source Contributors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Governance Collaborations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Commercial Partnerships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Policy Advocates</a:t>
            </a:r>
            <a:endParaRPr sz="1800" dirty="0">
              <a:latin typeface="Lato"/>
              <a:ea typeface="Lato"/>
              <a:cs typeface="Lato"/>
              <a:sym typeface="Lato"/>
            </a:endParaRPr>
          </a:p>
          <a:p>
            <a:pPr marL="0" lvl="0" indent="0" algn="l" rtl="0">
              <a:spcBef>
                <a:spcPts val="0"/>
              </a:spcBef>
              <a:spcAft>
                <a:spcPts val="0"/>
              </a:spcAft>
              <a:buNone/>
            </a:pPr>
            <a:endParaRPr sz="1800" dirty="0">
              <a:latin typeface="Lato"/>
              <a:ea typeface="Lato"/>
              <a:cs typeface="Lato"/>
              <a:sym typeface="Lato"/>
            </a:endParaRPr>
          </a:p>
          <a:p>
            <a:pPr marL="457200" lvl="0" indent="-368300" algn="l" rtl="0">
              <a:spcBef>
                <a:spcPts val="0"/>
              </a:spcBef>
              <a:spcAft>
                <a:spcPts val="0"/>
              </a:spcAft>
              <a:buSzPts val="2200"/>
              <a:buFont typeface="Lato"/>
              <a:buChar char="●"/>
            </a:pPr>
            <a:r>
              <a:rPr lang="en-US" sz="1800" dirty="0">
                <a:latin typeface="Lato"/>
                <a:ea typeface="Lato"/>
                <a:cs typeface="Lato"/>
                <a:sym typeface="Lato"/>
              </a:rPr>
              <a:t>Ecosystem Funders </a:t>
            </a:r>
            <a:endParaRPr sz="1800" dirty="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8"/>
          <p:cNvSpPr/>
          <p:nvPr/>
        </p:nvSpPr>
        <p:spPr>
          <a:xfrm>
            <a:off x="1085439" y="210475"/>
            <a:ext cx="10356917"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Core Partners: GLIA Foundation, Deeper Edge LLC </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02" name="Google Shape;302;p28"/>
          <p:cNvSpPr txBox="1"/>
          <p:nvPr/>
        </p:nvSpPr>
        <p:spPr>
          <a:xfrm>
            <a:off x="1047750" y="904700"/>
            <a:ext cx="10613700" cy="4947478"/>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US" sz="2000" dirty="0">
                <a:latin typeface="Lato"/>
                <a:ea typeface="Lato"/>
                <a:cs typeface="Lato"/>
                <a:sym typeface="Lato"/>
              </a:rPr>
              <a:t>GLIA Foundation (non-profit)</a:t>
            </a:r>
          </a:p>
          <a:p>
            <a:pPr marL="342900" lvl="0" indent="-342900" algn="l" rtl="0">
              <a:spcBef>
                <a:spcPts val="0"/>
              </a:spcBef>
              <a:spcAft>
                <a:spcPts val="0"/>
              </a:spcAft>
              <a:buFont typeface="Arial" panose="020B0604020202020204" pitchFamily="34" charset="0"/>
              <a:buChar char="•"/>
            </a:pPr>
            <a:endParaRPr lang="en-US" sz="800" dirty="0">
              <a:latin typeface="Lato"/>
              <a:ea typeface="Lato"/>
              <a:cs typeface="Lato"/>
              <a:sym typeface="Lato"/>
            </a:endParaRP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Developing the VTLs platform as an open source/access tool</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Assembling various ecosystem components</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Convening stakeholder coalition</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Certifying compliance</a:t>
            </a:r>
          </a:p>
          <a:p>
            <a:pPr marL="342900" lvl="0" indent="-342900" algn="l" rtl="0">
              <a:spcBef>
                <a:spcPts val="0"/>
              </a:spcBef>
              <a:spcAft>
                <a:spcPts val="0"/>
              </a:spcAft>
              <a:buFont typeface="Arial" panose="020B0604020202020204" pitchFamily="34" charset="0"/>
              <a:buChar char="•"/>
            </a:pPr>
            <a:endParaRPr lang="en-US" sz="1900" dirty="0">
              <a:latin typeface="Lato"/>
              <a:ea typeface="Lato"/>
              <a:cs typeface="Lato"/>
              <a:sym typeface="Lato"/>
            </a:endParaRPr>
          </a:p>
          <a:p>
            <a:pPr lvl="0" algn="l" rtl="0">
              <a:spcBef>
                <a:spcPts val="0"/>
              </a:spcBef>
              <a:spcAft>
                <a:spcPts val="0"/>
              </a:spcAft>
            </a:pPr>
            <a:r>
              <a:rPr lang="en-US" sz="2000" dirty="0">
                <a:latin typeface="Lato"/>
                <a:ea typeface="Lato"/>
                <a:cs typeface="Lato"/>
                <a:sym typeface="Lato"/>
              </a:rPr>
              <a:t>Deeper Edge LLC (for-profit)</a:t>
            </a:r>
          </a:p>
          <a:p>
            <a:pPr lvl="0" algn="l" rtl="0">
              <a:spcBef>
                <a:spcPts val="0"/>
              </a:spcBef>
              <a:spcAft>
                <a:spcPts val="0"/>
              </a:spcAft>
            </a:pPr>
            <a:endParaRPr lang="en-US" sz="800" dirty="0">
              <a:latin typeface="Lato"/>
              <a:ea typeface="Lato"/>
              <a:cs typeface="Lato"/>
              <a:sym typeface="Lato"/>
            </a:endParaRP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Providing strategic counsel</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Facilitating commercial collaborations</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Customizing VTLs fit for case-by-case scenarios</a:t>
            </a:r>
          </a:p>
          <a:p>
            <a:pPr marL="342900" lvl="0" indent="-342900" algn="l" rtl="0">
              <a:lnSpc>
                <a:spcPct val="150000"/>
              </a:lnSpc>
              <a:spcBef>
                <a:spcPts val="0"/>
              </a:spcBef>
              <a:spcAft>
                <a:spcPts val="0"/>
              </a:spcAft>
              <a:buFont typeface="Arial" panose="020B0604020202020204" pitchFamily="34" charset="0"/>
              <a:buChar char="•"/>
            </a:pPr>
            <a:r>
              <a:rPr lang="en-US" sz="1900" dirty="0">
                <a:latin typeface="Lato"/>
                <a:ea typeface="Lato"/>
                <a:cs typeface="Lato"/>
                <a:sym typeface="Lato"/>
              </a:rPr>
              <a:t>Offering collateral products and services</a:t>
            </a:r>
            <a:r>
              <a:rPr lang="en-US" sz="2400" dirty="0">
                <a:latin typeface="Lato"/>
                <a:ea typeface="Lato"/>
                <a:cs typeface="Lato"/>
                <a:sym typeface="Lato"/>
              </a:rPr>
              <a:t> </a:t>
            </a:r>
            <a:endParaRPr sz="2200" dirty="0">
              <a:latin typeface="Lato"/>
              <a:ea typeface="Lato"/>
              <a:cs typeface="Lato"/>
              <a:sym typeface="Lato"/>
            </a:endParaRPr>
          </a:p>
        </p:txBody>
      </p:sp>
    </p:spTree>
    <p:extLst>
      <p:ext uri="{BB962C8B-B14F-4D97-AF65-F5344CB8AC3E}">
        <p14:creationId xmlns:p14="http://schemas.microsoft.com/office/powerpoint/2010/main" val="143988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8F4B00-0386-6C41-BDD3-AC7DAFBD6330}"/>
              </a:ext>
            </a:extLst>
          </p:cNvPr>
          <p:cNvSpPr>
            <a:spLocks noGrp="1"/>
          </p:cNvSpPr>
          <p:nvPr>
            <p:ph type="title"/>
          </p:nvPr>
        </p:nvSpPr>
        <p:spPr>
          <a:xfrm>
            <a:off x="976177" y="449421"/>
            <a:ext cx="8056612" cy="646500"/>
          </a:xfrm>
        </p:spPr>
        <p:txBody>
          <a:bodyPr/>
          <a:lstStyle/>
          <a:p>
            <a:r>
              <a:rPr lang="en-US" dirty="0"/>
              <a:t>Governance by Online Companies Is A Mess</a:t>
            </a:r>
          </a:p>
        </p:txBody>
      </p:sp>
      <p:sp>
        <p:nvSpPr>
          <p:cNvPr id="5" name="Text Placeholder 4">
            <a:extLst>
              <a:ext uri="{FF2B5EF4-FFF2-40B4-BE49-F238E27FC236}">
                <a16:creationId xmlns:a16="http://schemas.microsoft.com/office/drawing/2014/main" id="{2A05D81C-9E96-5541-8C2F-B8F244CB044B}"/>
              </a:ext>
            </a:extLst>
          </p:cNvPr>
          <p:cNvSpPr>
            <a:spLocks noGrp="1"/>
          </p:cNvSpPr>
          <p:nvPr>
            <p:ph type="body" idx="2"/>
          </p:nvPr>
        </p:nvSpPr>
        <p:spPr>
          <a:xfrm>
            <a:off x="1075537" y="1095921"/>
            <a:ext cx="10267966" cy="4890142"/>
          </a:xfrm>
        </p:spPr>
        <p:txBody>
          <a:bodyPr/>
          <a:lstStyle/>
          <a:p>
            <a:r>
              <a:rPr lang="en-US" sz="2000" dirty="0"/>
              <a:t>Governance = “rules of the road” for distributing power between people.</a:t>
            </a:r>
          </a:p>
          <a:p>
            <a:pPr lvl="1"/>
            <a:r>
              <a:rPr lang="en-US" sz="1800" dirty="0"/>
              <a:t>On the Web, these rules typically are embedded in unilateral, confusing, unread policies.</a:t>
            </a:r>
          </a:p>
          <a:p>
            <a:endParaRPr lang="en-US" sz="800" dirty="0"/>
          </a:p>
          <a:p>
            <a:r>
              <a:rPr lang="en-US" sz="2000" dirty="0"/>
              <a:t>Web2 (cloud/mobile/social/apps) governance is rife with power asymmetries.</a:t>
            </a:r>
          </a:p>
          <a:p>
            <a:pPr lvl="1"/>
            <a:r>
              <a:rPr lang="en-US" sz="1800" dirty="0"/>
              <a:t>Online companies are driven by SEAM cycles (surveil, extract, analyze, manipulate).</a:t>
            </a:r>
          </a:p>
          <a:p>
            <a:pPr lvl="1"/>
            <a:r>
              <a:rPr lang="en-US" sz="1800" dirty="0"/>
              <a:t>Personal data has become a commodity, fueling pernicious business models.</a:t>
            </a:r>
          </a:p>
          <a:p>
            <a:pPr lvl="1"/>
            <a:r>
              <a:rPr lang="en-US" sz="1800" dirty="0"/>
              <a:t>Mere “users” have no actionable rights, and greatly constrained autonomy/agency.</a:t>
            </a:r>
          </a:p>
          <a:p>
            <a:pPr lvl="1"/>
            <a:r>
              <a:rPr lang="en-US" sz="1800" dirty="0"/>
              <a:t>Policymakers mostly focus on limiting damage, rather than engendering better approaches.</a:t>
            </a:r>
          </a:p>
          <a:p>
            <a:pPr marL="590550" lvl="1" indent="0">
              <a:buNone/>
            </a:pPr>
            <a:endParaRPr lang="en-US" sz="800" dirty="0"/>
          </a:p>
          <a:p>
            <a:r>
              <a:rPr lang="en-US" sz="2000" dirty="0"/>
              <a:t>Web3 (blockchain/smart contracts/wallets/NFTs) governance is more of the same. </a:t>
            </a:r>
          </a:p>
          <a:p>
            <a:pPr lvl="1"/>
            <a:r>
              <a:rPr lang="en-US" sz="1800" dirty="0"/>
              <a:t>Web2 fronts to Web3 (Coinbase, </a:t>
            </a:r>
            <a:r>
              <a:rPr lang="en-US" sz="1800" dirty="0" err="1"/>
              <a:t>OpenSea</a:t>
            </a:r>
            <a:r>
              <a:rPr lang="en-US" sz="1800" dirty="0"/>
              <a:t>) act like other online companies.</a:t>
            </a:r>
          </a:p>
          <a:p>
            <a:pPr lvl="1"/>
            <a:r>
              <a:rPr lang="en-US" sz="1800" dirty="0"/>
              <a:t>Web3 promises massive decentralization, by shifting control over personal data to users -- but claims of “trustless trust” too often fall short.   </a:t>
            </a:r>
          </a:p>
        </p:txBody>
      </p:sp>
    </p:spTree>
    <p:extLst>
      <p:ext uri="{BB962C8B-B14F-4D97-AF65-F5344CB8AC3E}">
        <p14:creationId xmlns:p14="http://schemas.microsoft.com/office/powerpoint/2010/main" val="311141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
        <p:cNvGrpSpPr/>
        <p:nvPr/>
      </p:nvGrpSpPr>
      <p:grpSpPr>
        <a:xfrm>
          <a:off x="0" y="0"/>
          <a:ext cx="0" cy="0"/>
          <a:chOff x="0" y="0"/>
          <a:chExt cx="0" cy="0"/>
        </a:xfrm>
      </p:grpSpPr>
      <p:sp>
        <p:nvSpPr>
          <p:cNvPr id="79" name="Google Shape;79;p10"/>
          <p:cNvSpPr/>
          <p:nvPr/>
        </p:nvSpPr>
        <p:spPr>
          <a:xfrm>
            <a:off x="1047750" y="173643"/>
            <a:ext cx="107442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Richard Whitt</a:t>
            </a:r>
            <a:endParaRPr sz="3000" dirty="0">
              <a:solidFill>
                <a:srgbClr val="4B3842"/>
              </a:solidFill>
              <a:latin typeface="Lato"/>
              <a:ea typeface="Lato"/>
              <a:cs typeface="Lato"/>
              <a:sym typeface="Lato"/>
            </a:endParaRPr>
          </a:p>
          <a:p>
            <a:pPr marL="0" marR="0" lvl="0" indent="0" algn="l" rtl="0">
              <a:lnSpc>
                <a:spcPct val="120000"/>
              </a:lnSpc>
              <a:spcBef>
                <a:spcPts val="0"/>
              </a:spcBef>
              <a:spcAft>
                <a:spcPts val="0"/>
              </a:spcAft>
              <a:buNone/>
            </a:pPr>
            <a:endParaRPr sz="3000" dirty="0">
              <a:solidFill>
                <a:srgbClr val="4B3842"/>
              </a:solidFill>
              <a:latin typeface="Lato"/>
              <a:ea typeface="Lato"/>
              <a:cs typeface="Lato"/>
              <a:sym typeface="Lato"/>
            </a:endParaRPr>
          </a:p>
        </p:txBody>
      </p:sp>
      <p:sp>
        <p:nvSpPr>
          <p:cNvPr id="80" name="Google Shape;80;p10"/>
          <p:cNvSpPr/>
          <p:nvPr/>
        </p:nvSpPr>
        <p:spPr>
          <a:xfrm>
            <a:off x="5068874" y="536678"/>
            <a:ext cx="6249300" cy="32148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US" sz="1700" dirty="0">
                <a:solidFill>
                  <a:srgbClr val="242424"/>
                </a:solidFill>
                <a:latin typeface="Lato"/>
                <a:ea typeface="Lato"/>
                <a:cs typeface="Lato"/>
                <a:sym typeface="Lato"/>
              </a:rPr>
              <a:t>Expertise</a:t>
            </a:r>
            <a:endParaRPr sz="1700" dirty="0">
              <a:solidFill>
                <a:srgbClr val="242424"/>
              </a:solidFill>
              <a:latin typeface="Lato"/>
              <a:ea typeface="Lato"/>
              <a:cs typeface="Lato"/>
              <a:sym typeface="Lato"/>
            </a:endParaRPr>
          </a:p>
          <a:p>
            <a:pPr marL="457200" marR="0" lvl="0" indent="-330200" algn="l" rtl="0">
              <a:lnSpc>
                <a:spcPct val="150000"/>
              </a:lnSpc>
              <a:spcBef>
                <a:spcPts val="0"/>
              </a:spcBef>
              <a:spcAft>
                <a:spcPts val="0"/>
              </a:spcAft>
              <a:buClr>
                <a:srgbClr val="242424"/>
              </a:buClr>
              <a:buSzPts val="1600"/>
              <a:buFont typeface="Lato"/>
              <a:buChar char="●"/>
            </a:pPr>
            <a:r>
              <a:rPr lang="en-US" sz="1700" dirty="0">
                <a:solidFill>
                  <a:srgbClr val="242424"/>
                </a:solidFill>
                <a:latin typeface="Lato"/>
                <a:ea typeface="Lato"/>
                <a:cs typeface="Lato"/>
                <a:sym typeface="Lato"/>
              </a:rPr>
              <a:t>Corporate strategist</a:t>
            </a:r>
            <a:endParaRPr sz="1700" dirty="0">
              <a:solidFill>
                <a:srgbClr val="242424"/>
              </a:solidFill>
              <a:latin typeface="Lato"/>
              <a:ea typeface="Lato"/>
              <a:cs typeface="Lato"/>
              <a:sym typeface="Lato"/>
            </a:endParaRPr>
          </a:p>
          <a:p>
            <a:pPr marL="457200" marR="0" lvl="0" indent="-330200" algn="l" rtl="0">
              <a:lnSpc>
                <a:spcPct val="150000"/>
              </a:lnSpc>
              <a:spcBef>
                <a:spcPts val="0"/>
              </a:spcBef>
              <a:spcAft>
                <a:spcPts val="0"/>
              </a:spcAft>
              <a:buClr>
                <a:srgbClr val="242424"/>
              </a:buClr>
              <a:buSzPts val="1600"/>
              <a:buFont typeface="Lato"/>
              <a:buChar char="●"/>
            </a:pPr>
            <a:r>
              <a:rPr lang="en-US" sz="1700" dirty="0">
                <a:solidFill>
                  <a:srgbClr val="242424"/>
                </a:solidFill>
                <a:latin typeface="Lato"/>
                <a:ea typeface="Lato"/>
                <a:cs typeface="Lato"/>
                <a:sym typeface="Lato"/>
              </a:rPr>
              <a:t>Tech policy attorney</a:t>
            </a:r>
          </a:p>
          <a:p>
            <a:pPr marL="457200" marR="0" lvl="0" indent="-330200" algn="l" rtl="0">
              <a:lnSpc>
                <a:spcPct val="150000"/>
              </a:lnSpc>
              <a:spcBef>
                <a:spcPts val="0"/>
              </a:spcBef>
              <a:spcAft>
                <a:spcPts val="0"/>
              </a:spcAft>
              <a:buClr>
                <a:srgbClr val="242424"/>
              </a:buClr>
              <a:buSzPts val="1600"/>
              <a:buFont typeface="Lato"/>
              <a:buChar char="●"/>
            </a:pPr>
            <a:r>
              <a:rPr lang="en-US" sz="1700" dirty="0">
                <a:solidFill>
                  <a:srgbClr val="242424"/>
                </a:solidFill>
                <a:latin typeface="Lato"/>
                <a:ea typeface="Lato"/>
                <a:cs typeface="Lato"/>
                <a:sym typeface="Lato"/>
              </a:rPr>
              <a:t>Data governance expert</a:t>
            </a:r>
            <a:endParaRPr sz="1700" dirty="0">
              <a:solidFill>
                <a:srgbClr val="242424"/>
              </a:solidFill>
              <a:latin typeface="Lato"/>
              <a:ea typeface="Lato"/>
              <a:cs typeface="Lato"/>
              <a:sym typeface="Lato"/>
            </a:endParaRPr>
          </a:p>
          <a:p>
            <a:pPr marL="0" marR="0" lvl="0" indent="0" algn="l" rtl="0">
              <a:lnSpc>
                <a:spcPct val="200000"/>
              </a:lnSpc>
              <a:spcBef>
                <a:spcPts val="0"/>
              </a:spcBef>
              <a:spcAft>
                <a:spcPts val="0"/>
              </a:spcAft>
              <a:buNone/>
            </a:pPr>
            <a:r>
              <a:rPr lang="en-US" sz="1700" dirty="0">
                <a:solidFill>
                  <a:srgbClr val="242424"/>
                </a:solidFill>
                <a:latin typeface="Lato"/>
                <a:ea typeface="Lato"/>
                <a:cs typeface="Lato"/>
                <a:sym typeface="Lato"/>
              </a:rPr>
              <a:t>Current Roles</a:t>
            </a:r>
            <a:endParaRPr sz="1700" dirty="0">
              <a:solidFill>
                <a:srgbClr val="242424"/>
              </a:solidFill>
              <a:latin typeface="Lato"/>
              <a:ea typeface="Lato"/>
              <a:cs typeface="Lato"/>
              <a:sym typeface="Lato"/>
            </a:endParaRPr>
          </a:p>
          <a:p>
            <a:pPr marL="457200" indent="-330200">
              <a:lnSpc>
                <a:spcPct val="150000"/>
              </a:lnSpc>
              <a:buSzPts val="1600"/>
              <a:buFont typeface="Lato"/>
              <a:buChar char="●"/>
            </a:pPr>
            <a:r>
              <a:rPr lang="en-US" sz="1700" dirty="0">
                <a:solidFill>
                  <a:schemeClr val="dk1"/>
                </a:solidFill>
                <a:latin typeface="Lato"/>
                <a:ea typeface="Lato"/>
                <a:cs typeface="Lato"/>
                <a:sym typeface="Lato"/>
              </a:rPr>
              <a:t>President of GLIA Foundation</a:t>
            </a:r>
          </a:p>
          <a:p>
            <a:pPr marL="457200" marR="0" lvl="0" indent="-330200" algn="l" rtl="0">
              <a:lnSpc>
                <a:spcPct val="150000"/>
              </a:lnSpc>
              <a:spcBef>
                <a:spcPts val="0"/>
              </a:spcBef>
              <a:spcAft>
                <a:spcPts val="0"/>
              </a:spcAft>
              <a:buSzPts val="1600"/>
              <a:buFont typeface="Lato"/>
              <a:buChar char="●"/>
            </a:pPr>
            <a:r>
              <a:rPr lang="en-US" sz="1700" dirty="0">
                <a:solidFill>
                  <a:schemeClr val="dk1"/>
                </a:solidFill>
                <a:latin typeface="Lato"/>
                <a:ea typeface="Lato"/>
                <a:cs typeface="Lato"/>
                <a:sym typeface="Lato"/>
              </a:rPr>
              <a:t>Founder of Deeper Edge LLC</a:t>
            </a:r>
            <a:endParaRPr sz="1700" dirty="0">
              <a:solidFill>
                <a:schemeClr val="dk1"/>
              </a:solidFill>
              <a:latin typeface="Lato"/>
              <a:ea typeface="Lato"/>
              <a:cs typeface="Lato"/>
              <a:sym typeface="Lato"/>
            </a:endParaRPr>
          </a:p>
          <a:p>
            <a:pPr marL="457200" marR="0" lvl="0" indent="-330200" algn="l" rtl="0">
              <a:lnSpc>
                <a:spcPct val="150000"/>
              </a:lnSpc>
              <a:spcBef>
                <a:spcPts val="0"/>
              </a:spcBef>
              <a:spcAft>
                <a:spcPts val="0"/>
              </a:spcAft>
              <a:buClr>
                <a:schemeClr val="dk1"/>
              </a:buClr>
              <a:buSzPts val="1600"/>
              <a:buFont typeface="Lato"/>
              <a:buChar char="●"/>
            </a:pPr>
            <a:r>
              <a:rPr lang="en-US" sz="1700" dirty="0">
                <a:solidFill>
                  <a:schemeClr val="dk1"/>
                </a:solidFill>
                <a:latin typeface="Lato"/>
                <a:ea typeface="Lato"/>
                <a:cs typeface="Lato"/>
                <a:sym typeface="Lato"/>
              </a:rPr>
              <a:t>Fellow with Georgetown U. Tech Law Institute</a:t>
            </a:r>
            <a:endParaRPr sz="1700" dirty="0">
              <a:solidFill>
                <a:schemeClr val="dk1"/>
              </a:solidFill>
              <a:latin typeface="Lato"/>
              <a:ea typeface="Lato"/>
              <a:cs typeface="Lato"/>
              <a:sym typeface="Lato"/>
            </a:endParaRPr>
          </a:p>
          <a:p>
            <a:pPr marL="457200" marR="0" lvl="0" indent="-330200" algn="l" rtl="0">
              <a:lnSpc>
                <a:spcPct val="150000"/>
              </a:lnSpc>
              <a:spcBef>
                <a:spcPts val="0"/>
              </a:spcBef>
              <a:spcAft>
                <a:spcPts val="0"/>
              </a:spcAft>
              <a:buClr>
                <a:schemeClr val="dk1"/>
              </a:buClr>
              <a:buSzPts val="1600"/>
              <a:buFont typeface="Lato"/>
              <a:buChar char="●"/>
            </a:pPr>
            <a:r>
              <a:rPr lang="en-US" sz="1700" dirty="0">
                <a:solidFill>
                  <a:schemeClr val="dk1"/>
                </a:solidFill>
                <a:latin typeface="Lato"/>
                <a:ea typeface="Lato"/>
                <a:cs typeface="Lato"/>
                <a:sym typeface="Lato"/>
              </a:rPr>
              <a:t>Formal advisor to, and investor in, Web2/Web3 startups</a:t>
            </a:r>
            <a:endParaRPr sz="1700" dirty="0">
              <a:solidFill>
                <a:srgbClr val="242424"/>
              </a:solidFill>
              <a:latin typeface="Lato"/>
              <a:ea typeface="Lato"/>
              <a:cs typeface="Lato"/>
              <a:sym typeface="Lato"/>
            </a:endParaRPr>
          </a:p>
          <a:p>
            <a:pPr marL="0" marR="0" lvl="0" indent="0" algn="l" rtl="0">
              <a:lnSpc>
                <a:spcPct val="200000"/>
              </a:lnSpc>
              <a:spcBef>
                <a:spcPts val="0"/>
              </a:spcBef>
              <a:spcAft>
                <a:spcPts val="0"/>
              </a:spcAft>
              <a:buNone/>
            </a:pPr>
            <a:r>
              <a:rPr lang="en-US" sz="1700" dirty="0">
                <a:solidFill>
                  <a:srgbClr val="242424"/>
                </a:solidFill>
                <a:latin typeface="Lato"/>
                <a:ea typeface="Lato"/>
                <a:cs typeface="Lato"/>
                <a:sym typeface="Lato"/>
              </a:rPr>
              <a:t>Prior Experience</a:t>
            </a:r>
            <a:endParaRPr sz="1700" dirty="0">
              <a:solidFill>
                <a:srgbClr val="242424"/>
              </a:solidFill>
              <a:latin typeface="Lato"/>
              <a:ea typeface="Lato"/>
              <a:cs typeface="Lato"/>
              <a:sym typeface="Lato"/>
            </a:endParaRPr>
          </a:p>
          <a:p>
            <a:pPr marL="457200" marR="0" lvl="0" indent="-330200" algn="l" rtl="0">
              <a:lnSpc>
                <a:spcPct val="150000"/>
              </a:lnSpc>
              <a:spcBef>
                <a:spcPts val="0"/>
              </a:spcBef>
              <a:spcAft>
                <a:spcPts val="0"/>
              </a:spcAft>
              <a:buClr>
                <a:srgbClr val="242424"/>
              </a:buClr>
              <a:buSzPts val="1600"/>
              <a:buFont typeface="Lato"/>
              <a:buChar char="●"/>
            </a:pPr>
            <a:r>
              <a:rPr lang="en-US" sz="1700" dirty="0">
                <a:solidFill>
                  <a:srgbClr val="242424"/>
                </a:solidFill>
                <a:latin typeface="Lato"/>
                <a:ea typeface="Lato"/>
                <a:cs typeface="Lato"/>
                <a:sym typeface="Lato"/>
              </a:rPr>
              <a:t>Thirty-plus years in Internet policy, legal, and strategy</a:t>
            </a:r>
          </a:p>
          <a:p>
            <a:pPr marL="457200" indent="-330200">
              <a:lnSpc>
                <a:spcPct val="150000"/>
              </a:lnSpc>
              <a:buClr>
                <a:srgbClr val="242424"/>
              </a:buClr>
              <a:buSzPts val="1600"/>
              <a:buFont typeface="Lato"/>
              <a:buChar char="●"/>
            </a:pPr>
            <a:r>
              <a:rPr lang="en-US" sz="1700" dirty="0">
                <a:solidFill>
                  <a:srgbClr val="242424"/>
                </a:solidFill>
                <a:latin typeface="Lato"/>
                <a:ea typeface="Lato"/>
                <a:cs typeface="Lato"/>
                <a:sym typeface="Lato"/>
              </a:rPr>
              <a:t>Former longtime (11+ years) Googler (corporate director for strategic initiatives)</a:t>
            </a:r>
          </a:p>
          <a:p>
            <a:pPr marL="457200" indent="-330200">
              <a:lnSpc>
                <a:spcPct val="150000"/>
              </a:lnSpc>
              <a:buClr>
                <a:srgbClr val="242424"/>
              </a:buClr>
              <a:buSzPts val="1600"/>
              <a:buFont typeface="Lato"/>
              <a:buChar char="●"/>
            </a:pPr>
            <a:r>
              <a:rPr lang="en-US" sz="1700" dirty="0">
                <a:solidFill>
                  <a:schemeClr val="dk1"/>
                </a:solidFill>
                <a:latin typeface="Lato"/>
                <a:ea typeface="Lato"/>
                <a:cs typeface="Lato"/>
                <a:sym typeface="Lato"/>
              </a:rPr>
              <a:t>Former Mozilla Foundation fellow in residence (3+ years)</a:t>
            </a:r>
          </a:p>
          <a:p>
            <a:pPr marL="457200" marR="0" lvl="0" indent="-330200" algn="l" rtl="0">
              <a:lnSpc>
                <a:spcPct val="150000"/>
              </a:lnSpc>
              <a:spcBef>
                <a:spcPts val="0"/>
              </a:spcBef>
              <a:spcAft>
                <a:spcPts val="0"/>
              </a:spcAft>
              <a:buClr>
                <a:srgbClr val="242424"/>
              </a:buClr>
              <a:buSzPts val="1600"/>
              <a:buFont typeface="Lato"/>
              <a:buChar char="●"/>
            </a:pPr>
            <a:endParaRPr sz="1700" dirty="0">
              <a:solidFill>
                <a:srgbClr val="242424"/>
              </a:solidFill>
              <a:latin typeface="Lato"/>
              <a:ea typeface="Lato"/>
              <a:cs typeface="Lato"/>
              <a:sym typeface="Lato"/>
            </a:endParaRPr>
          </a:p>
        </p:txBody>
      </p:sp>
      <p:pic>
        <p:nvPicPr>
          <p:cNvPr id="82" name="Google Shape;82;p10"/>
          <p:cNvPicPr preferRelativeResize="0"/>
          <p:nvPr/>
        </p:nvPicPr>
        <p:blipFill>
          <a:blip r:embed="rId3">
            <a:alphaModFix/>
          </a:blip>
          <a:stretch>
            <a:fillRect/>
          </a:stretch>
        </p:blipFill>
        <p:spPr>
          <a:xfrm>
            <a:off x="1047750" y="872477"/>
            <a:ext cx="3446874" cy="3446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6"/>
        <p:cNvGrpSpPr/>
        <p:nvPr/>
      </p:nvGrpSpPr>
      <p:grpSpPr>
        <a:xfrm>
          <a:off x="0" y="0"/>
          <a:ext cx="0" cy="0"/>
          <a:chOff x="0" y="0"/>
          <a:chExt cx="0" cy="0"/>
        </a:xfrm>
      </p:grpSpPr>
      <p:pic>
        <p:nvPicPr>
          <p:cNvPr id="327" name="Google Shape;327;p30" descr="preencoded.png"/>
          <p:cNvPicPr preferRelativeResize="0"/>
          <p:nvPr/>
        </p:nvPicPr>
        <p:blipFill rotWithShape="1">
          <a:blip r:embed="rId3">
            <a:alphaModFix/>
          </a:blip>
          <a:srcRect/>
          <a:stretch/>
        </p:blipFill>
        <p:spPr>
          <a:xfrm>
            <a:off x="-9600" y="2069"/>
            <a:ext cx="12211050" cy="6858000"/>
          </a:xfrm>
          <a:prstGeom prst="rect">
            <a:avLst/>
          </a:prstGeom>
          <a:noFill/>
          <a:ln>
            <a:noFill/>
          </a:ln>
        </p:spPr>
      </p:pic>
      <p:pic>
        <p:nvPicPr>
          <p:cNvPr id="328" name="Google Shape;328;p30" descr="preencoded.png"/>
          <p:cNvPicPr preferRelativeResize="0"/>
          <p:nvPr/>
        </p:nvPicPr>
        <p:blipFill rotWithShape="1">
          <a:blip r:embed="rId4">
            <a:alphaModFix/>
          </a:blip>
          <a:srcRect/>
          <a:stretch/>
        </p:blipFill>
        <p:spPr>
          <a:xfrm>
            <a:off x="9458325" y="0"/>
            <a:ext cx="1847850" cy="895350"/>
          </a:xfrm>
          <a:prstGeom prst="rect">
            <a:avLst/>
          </a:prstGeom>
          <a:noFill/>
          <a:ln>
            <a:noFill/>
          </a:ln>
        </p:spPr>
      </p:pic>
      <p:pic>
        <p:nvPicPr>
          <p:cNvPr id="329" name="Google Shape;329;p30" descr="preencoded.png"/>
          <p:cNvPicPr preferRelativeResize="0"/>
          <p:nvPr/>
        </p:nvPicPr>
        <p:blipFill rotWithShape="1">
          <a:blip r:embed="rId5">
            <a:alphaModFix/>
          </a:blip>
          <a:srcRect/>
          <a:stretch/>
        </p:blipFill>
        <p:spPr>
          <a:xfrm>
            <a:off x="9629775" y="95250"/>
            <a:ext cx="1504950" cy="695325"/>
          </a:xfrm>
          <a:prstGeom prst="rect">
            <a:avLst/>
          </a:prstGeom>
          <a:noFill/>
          <a:ln>
            <a:noFill/>
          </a:ln>
        </p:spPr>
      </p:pic>
      <p:sp>
        <p:nvSpPr>
          <p:cNvPr id="330" name="Google Shape;330;p30"/>
          <p:cNvSpPr/>
          <p:nvPr/>
        </p:nvSpPr>
        <p:spPr>
          <a:xfrm>
            <a:off x="3124200" y="2343150"/>
            <a:ext cx="5953200" cy="1266900"/>
          </a:xfrm>
          <a:prstGeom prst="rect">
            <a:avLst/>
          </a:prstGeom>
          <a:noFill/>
          <a:ln>
            <a:noFill/>
          </a:ln>
        </p:spPr>
        <p:txBody>
          <a:bodyPr spcFirstLastPara="1" wrap="square" lIns="0" tIns="0" rIns="0" bIns="0" anchor="ctr" anchorCtr="0">
            <a:noAutofit/>
          </a:bodyPr>
          <a:lstStyle/>
          <a:p>
            <a:pPr marL="0" marR="0" lvl="0" indent="0" algn="ctr" rtl="0">
              <a:lnSpc>
                <a:spcPct val="119512"/>
              </a:lnSpc>
              <a:spcBef>
                <a:spcPts val="0"/>
              </a:spcBef>
              <a:spcAft>
                <a:spcPts val="0"/>
              </a:spcAft>
              <a:buNone/>
            </a:pPr>
            <a:r>
              <a:rPr lang="en-US" sz="4400" b="0" i="0" u="none" strike="noStrike" cap="none" dirty="0">
                <a:solidFill>
                  <a:srgbClr val="FFFFFF"/>
                </a:solidFill>
                <a:latin typeface="Lato Light"/>
                <a:ea typeface="Lato Light"/>
                <a:cs typeface="Lato Light"/>
                <a:sym typeface="Lato Light"/>
              </a:rPr>
              <a:t>Thank you!</a:t>
            </a:r>
            <a:endParaRPr sz="44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31" name="Google Shape;331;p30"/>
          <p:cNvSpPr/>
          <p:nvPr/>
        </p:nvSpPr>
        <p:spPr>
          <a:xfrm>
            <a:off x="3438525" y="3533774"/>
            <a:ext cx="5314800" cy="552449"/>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1800" dirty="0" err="1">
                <a:solidFill>
                  <a:srgbClr val="FFFFFF"/>
                </a:solidFill>
                <a:latin typeface="Lato"/>
                <a:ea typeface="Lato"/>
                <a:cs typeface="Lato"/>
                <a:sym typeface="Lato"/>
              </a:rPr>
              <a:t>info</a:t>
            </a:r>
            <a:r>
              <a:rPr lang="en-US" sz="1800" b="0" i="0" u="none" strike="noStrike" cap="none" dirty="0" err="1">
                <a:solidFill>
                  <a:srgbClr val="FFFFFF"/>
                </a:solidFill>
                <a:latin typeface="Lato"/>
                <a:ea typeface="Lato"/>
                <a:cs typeface="Lato"/>
                <a:sym typeface="Lato"/>
              </a:rPr>
              <a:t>@deeperedge.net</a:t>
            </a:r>
            <a:endParaRPr sz="18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332" name="Google Shape;332;p30"/>
          <p:cNvSpPr/>
          <p:nvPr/>
        </p:nvSpPr>
        <p:spPr>
          <a:xfrm>
            <a:off x="3438525" y="4086224"/>
            <a:ext cx="5314800" cy="1009575"/>
          </a:xfrm>
          <a:prstGeom prst="rect">
            <a:avLst/>
          </a:prstGeom>
          <a:noFill/>
          <a:ln>
            <a:noFill/>
          </a:ln>
        </p:spPr>
        <p:txBody>
          <a:bodyPr spcFirstLastPara="1" wrap="square" lIns="0" tIns="0" rIns="0" bIns="0" anchor="t" anchorCtr="0">
            <a:noAutofit/>
          </a:bodyPr>
          <a:lstStyle/>
          <a:p>
            <a:pPr marL="0" marR="0" lvl="0" indent="0" algn="ctr" rtl="0">
              <a:lnSpc>
                <a:spcPct val="120000"/>
              </a:lnSpc>
              <a:spcBef>
                <a:spcPts val="0"/>
              </a:spcBef>
              <a:spcAft>
                <a:spcPts val="0"/>
              </a:spcAft>
              <a:buNone/>
            </a:pPr>
            <a:r>
              <a:rPr lang="en-US" sz="1800" dirty="0" err="1">
                <a:solidFill>
                  <a:srgbClr val="FFFFFF"/>
                </a:solidFill>
                <a:latin typeface="Lato Black"/>
                <a:ea typeface="Lato Black"/>
                <a:cs typeface="Lato Black"/>
                <a:sym typeface="Lato Black"/>
              </a:rPr>
              <a:t>deeperedge.net</a:t>
            </a:r>
            <a:endParaRPr lang="en-US" sz="1800" dirty="0">
              <a:solidFill>
                <a:srgbClr val="FFFFFF"/>
              </a:solidFill>
              <a:latin typeface="Lato Black"/>
              <a:ea typeface="Lato Black"/>
              <a:cs typeface="Lato Black"/>
              <a:sym typeface="Lato Black"/>
            </a:endParaRPr>
          </a:p>
          <a:p>
            <a:pPr marL="0" marR="0" lvl="0" indent="0" algn="ctr" rtl="0">
              <a:lnSpc>
                <a:spcPct val="120000"/>
              </a:lnSpc>
              <a:spcBef>
                <a:spcPts val="0"/>
              </a:spcBef>
              <a:spcAft>
                <a:spcPts val="0"/>
              </a:spcAft>
              <a:buNone/>
            </a:pPr>
            <a:r>
              <a:rPr lang="en-US" sz="1800" dirty="0" err="1">
                <a:solidFill>
                  <a:srgbClr val="FFFFFF"/>
                </a:solidFill>
                <a:latin typeface="Lato Black"/>
                <a:ea typeface="Lato" panose="020F0502020204030203" pitchFamily="34" charset="0"/>
                <a:cs typeface="Lato Black"/>
                <a:sym typeface="Lato Black"/>
              </a:rPr>
              <a:t>g</a:t>
            </a:r>
            <a:r>
              <a:rPr lang="en-US" sz="1800" b="0" i="0" u="none" strike="noStrike" cap="none" dirty="0" err="1">
                <a:solidFill>
                  <a:srgbClr val="FFFFFF"/>
                </a:solidFill>
                <a:latin typeface="Lato Black"/>
                <a:ea typeface="Lato" panose="020F0502020204030203" pitchFamily="34" charset="0"/>
                <a:cs typeface="Lato Black"/>
                <a:sym typeface="Lato Black"/>
              </a:rPr>
              <a:t>lia.net</a:t>
            </a:r>
            <a:endParaRPr sz="18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8F4B00-0386-6C41-BDD3-AC7DAFBD6330}"/>
              </a:ext>
            </a:extLst>
          </p:cNvPr>
          <p:cNvSpPr>
            <a:spLocks noGrp="1"/>
          </p:cNvSpPr>
          <p:nvPr>
            <p:ph type="title"/>
          </p:nvPr>
        </p:nvSpPr>
        <p:spPr>
          <a:xfrm>
            <a:off x="946838" y="449421"/>
            <a:ext cx="10550076" cy="646500"/>
          </a:xfrm>
        </p:spPr>
        <p:txBody>
          <a:bodyPr/>
          <a:lstStyle/>
          <a:p>
            <a:r>
              <a:rPr lang="en-US" dirty="0"/>
              <a:t>What’s the Solution? Create an Ethics-Based Web Ecosystem</a:t>
            </a:r>
          </a:p>
        </p:txBody>
      </p:sp>
      <p:sp>
        <p:nvSpPr>
          <p:cNvPr id="5" name="Text Placeholder 4">
            <a:extLst>
              <a:ext uri="{FF2B5EF4-FFF2-40B4-BE49-F238E27FC236}">
                <a16:creationId xmlns:a16="http://schemas.microsoft.com/office/drawing/2014/main" id="{2A05D81C-9E96-5541-8C2F-B8F244CB044B}"/>
              </a:ext>
            </a:extLst>
          </p:cNvPr>
          <p:cNvSpPr>
            <a:spLocks noGrp="1"/>
          </p:cNvSpPr>
          <p:nvPr>
            <p:ph type="body" idx="2"/>
          </p:nvPr>
        </p:nvSpPr>
        <p:spPr>
          <a:xfrm>
            <a:off x="1087893" y="1095921"/>
            <a:ext cx="10267966" cy="4890142"/>
          </a:xfrm>
        </p:spPr>
        <p:txBody>
          <a:bodyPr/>
          <a:lstStyle/>
          <a:p>
            <a:pPr marL="133350" indent="0">
              <a:buNone/>
            </a:pPr>
            <a:r>
              <a:rPr lang="en-US" sz="2000" dirty="0"/>
              <a:t>Give forward-leaning online companies a viable alternative to the status quo.</a:t>
            </a:r>
          </a:p>
          <a:p>
            <a:r>
              <a:rPr lang="en-US" sz="1800" dirty="0"/>
              <a:t>Bring ethical data governance to Web2/Web3, to address entrenched power asymmetries</a:t>
            </a:r>
          </a:p>
          <a:p>
            <a:r>
              <a:rPr lang="en-US" sz="1800" dirty="0"/>
              <a:t>Utilize a multi-layered, ecosystems approach: business models, technology stacks, governance implements, public policy inputs, end user incentives</a:t>
            </a:r>
          </a:p>
          <a:p>
            <a:endParaRPr lang="en-US" sz="800" dirty="0"/>
          </a:p>
          <a:p>
            <a:pPr marL="133350" indent="0">
              <a:buNone/>
            </a:pPr>
            <a:r>
              <a:rPr lang="en-US" sz="2000" dirty="0"/>
              <a:t>All sides benefit:</a:t>
            </a:r>
          </a:p>
          <a:p>
            <a:r>
              <a:rPr lang="en-US" sz="1800" dirty="0"/>
              <a:t>Mere users become empowered patrons/clients/customers, with legitimate trust and support</a:t>
            </a:r>
          </a:p>
          <a:p>
            <a:r>
              <a:rPr lang="en-US" sz="1800" dirty="0"/>
              <a:t>Companies become valued and trustworthy intermediaries, making more money from seeding data-rich marketplaces of willing buyers and sellers</a:t>
            </a:r>
          </a:p>
          <a:p>
            <a:r>
              <a:rPr lang="en-US" sz="1800" dirty="0"/>
              <a:t>Investors profit from more long-term sustainable companies</a:t>
            </a:r>
          </a:p>
          <a:p>
            <a:r>
              <a:rPr lang="en-US" sz="1800" dirty="0"/>
              <a:t>Policymakers gain an important tool to tackle data privacy, competition, content moderation challenges</a:t>
            </a:r>
          </a:p>
          <a:p>
            <a:endParaRPr lang="en-US" sz="800" dirty="0"/>
          </a:p>
          <a:p>
            <a:pPr marL="133350" indent="0">
              <a:buNone/>
            </a:pPr>
            <a:endParaRPr lang="en-US" sz="2000" dirty="0"/>
          </a:p>
        </p:txBody>
      </p:sp>
    </p:spTree>
    <p:extLst>
      <p:ext uri="{BB962C8B-B14F-4D97-AF65-F5344CB8AC3E}">
        <p14:creationId xmlns:p14="http://schemas.microsoft.com/office/powerpoint/2010/main" val="2429036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4"/>
        <p:cNvGrpSpPr/>
        <p:nvPr/>
      </p:nvGrpSpPr>
      <p:grpSpPr>
        <a:xfrm>
          <a:off x="0" y="0"/>
          <a:ext cx="0" cy="0"/>
          <a:chOff x="0" y="0"/>
          <a:chExt cx="0" cy="0"/>
        </a:xfrm>
      </p:grpSpPr>
      <p:sp>
        <p:nvSpPr>
          <p:cNvPr id="195" name="Google Shape;195;p16"/>
          <p:cNvSpPr/>
          <p:nvPr/>
        </p:nvSpPr>
        <p:spPr>
          <a:xfrm>
            <a:off x="1047750" y="311750"/>
            <a:ext cx="95904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panose="020F0502020204030203" pitchFamily="34" charset="0"/>
                <a:ea typeface="Lato" panose="020F0502020204030203" pitchFamily="34" charset="0"/>
                <a:cs typeface="Lato" panose="020F0502020204030203" pitchFamily="34" charset="0"/>
                <a:sym typeface="Lato"/>
              </a:rPr>
              <a:t>How Do We Get There? Build Virtual Trust Layers  </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97" name="Google Shape;197;p16"/>
          <p:cNvSpPr txBox="1"/>
          <p:nvPr/>
        </p:nvSpPr>
        <p:spPr>
          <a:xfrm>
            <a:off x="1258950" y="978194"/>
            <a:ext cx="9379200" cy="5539948"/>
          </a:xfrm>
          <a:prstGeom prst="rect">
            <a:avLst/>
          </a:prstGeom>
          <a:noFill/>
          <a:ln>
            <a:noFill/>
          </a:ln>
        </p:spPr>
        <p:txBody>
          <a:bodyPr spcFirstLastPara="1" wrap="square" lIns="91425" tIns="91425" rIns="91425" bIns="91425" anchor="t" anchorCtr="0">
            <a:spAutoFit/>
          </a:bodyPr>
          <a:lstStyle/>
          <a:p>
            <a:pPr marL="101600" lvl="0" algn="l" rtl="0">
              <a:spcBef>
                <a:spcPts val="0"/>
              </a:spcBef>
              <a:spcAft>
                <a:spcPts val="0"/>
              </a:spcAft>
              <a:buSzPts val="2000"/>
            </a:pPr>
            <a:r>
              <a:rPr lang="en-US" sz="2000" dirty="0">
                <a:latin typeface="Lato" panose="020F0502020204030203" pitchFamily="34" charset="0"/>
                <a:ea typeface="Lato" panose="020F0502020204030203" pitchFamily="34" charset="0"/>
                <a:cs typeface="Lato" panose="020F0502020204030203" pitchFamily="34" charset="0"/>
              </a:rPr>
              <a:t>A Virtual Trust Layers (VTLs) platform is an open source, business-to-any (B2X) offering, provided as modular inputs to Web companies’ existing operations.</a:t>
            </a:r>
          </a:p>
          <a:p>
            <a:endParaRPr lang="en-US" sz="2000" dirty="0">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A verifiable vertical stack</a:t>
            </a:r>
            <a:r>
              <a:rPr lang="en-US" sz="1800" dirty="0">
                <a:latin typeface="Lato" panose="020F0502020204030203" pitchFamily="34" charset="0"/>
                <a:ea typeface="Lato" panose="020F0502020204030203" pitchFamily="34" charset="0"/>
                <a:cs typeface="Lato" panose="020F0502020204030203" pitchFamily="34" charset="0"/>
              </a:rPr>
              <a:t>: (1) codifies top-level ethical principles, (2) instantiates them as entity duties, (3) translates them into external policies, (4) embeds them in internal practices, (5) maps them to consequential data flows, and (6) assesses tangible impact.</a:t>
            </a:r>
          </a:p>
          <a:p>
            <a:pPr marL="342900" indent="-342900">
              <a:buFont typeface="Arial" panose="020B0604020202020204" pitchFamily="34" charset="0"/>
              <a:buChar char="•"/>
            </a:pPr>
            <a:endParaRPr lang="en-US" sz="1800" dirty="0">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1800" dirty="0">
                <a:latin typeface="Lato" panose="020F0502020204030203" pitchFamily="34" charset="0"/>
                <a:ea typeface="Lato" panose="020F0502020204030203" pitchFamily="34" charset="0"/>
                <a:cs typeface="Lato" panose="020F0502020204030203" pitchFamily="34" charset="0"/>
              </a:rPr>
              <a:t>A </a:t>
            </a:r>
            <a:r>
              <a:rPr lang="en-US" sz="1800" i="1" dirty="0">
                <a:latin typeface="Lato" panose="020F0502020204030203" pitchFamily="34" charset="0"/>
                <a:ea typeface="Lato" panose="020F0502020204030203" pitchFamily="34" charset="0"/>
                <a:cs typeface="Lato" panose="020F0502020204030203" pitchFamily="34" charset="0"/>
              </a:rPr>
              <a:t>horizontal platform</a:t>
            </a:r>
            <a:r>
              <a:rPr lang="en-US" sz="1800" dirty="0">
                <a:latin typeface="Lato" panose="020F0502020204030203" pitchFamily="34" charset="0"/>
                <a:ea typeface="Lato" panose="020F0502020204030203" pitchFamily="34" charset="0"/>
                <a:cs typeface="Lato" panose="020F0502020204030203" pitchFamily="34" charset="0"/>
              </a:rPr>
              <a:t>: cuts across network layers, action modules, data lifecycles, and algorithmic decision points.</a:t>
            </a:r>
          </a:p>
          <a:p>
            <a:pPr marL="342900" indent="-342900">
              <a:buFont typeface="Arial" panose="020B0604020202020204" pitchFamily="34" charset="0"/>
              <a:buChar char="•"/>
            </a:pPr>
            <a:endParaRPr lang="en-US" sz="1800" dirty="0">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An open source/open access project</a:t>
            </a:r>
            <a:r>
              <a:rPr lang="en-US" sz="1800" dirty="0">
                <a:latin typeface="Lato" panose="020F0502020204030203" pitchFamily="34" charset="0"/>
                <a:ea typeface="Lato" panose="020F0502020204030203" pitchFamily="34" charset="0"/>
                <a:cs typeface="Lato" panose="020F0502020204030203" pitchFamily="34" charset="0"/>
              </a:rPr>
              <a:t>: developed, iterated, and provided on fee-free basis.</a:t>
            </a:r>
          </a:p>
          <a:p>
            <a:pPr marL="342900" indent="-342900">
              <a:buFont typeface="Arial" panose="020B0604020202020204" pitchFamily="34" charset="0"/>
              <a:buChar char="•"/>
            </a:pPr>
            <a:endParaRPr lang="en-US" sz="1800" dirty="0">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A standardized system</a:t>
            </a:r>
            <a:r>
              <a:rPr lang="en-US" sz="1800" dirty="0">
                <a:latin typeface="Lato" panose="020F0502020204030203" pitchFamily="34" charset="0"/>
                <a:ea typeface="Lato" panose="020F0502020204030203" pitchFamily="34" charset="0"/>
                <a:cs typeface="Lato" panose="020F0502020204030203" pitchFamily="34" charset="0"/>
              </a:rPr>
              <a:t>: mixes and matches discrete modules to suit particularized scenarios – from devising agential privacy policies, to designing humanistic interfaces, to applying fiduciary duties to data flows, to analyzing end-to-end networks.</a:t>
            </a:r>
          </a:p>
          <a:p>
            <a:pPr marL="342900" indent="-342900">
              <a:buFont typeface="Arial" panose="020B0604020202020204" pitchFamily="34" charset="0"/>
              <a:buChar char="•"/>
            </a:pPr>
            <a:endParaRPr lang="en-US" sz="1800" dirty="0">
              <a:latin typeface="Lato" panose="020F0502020204030203" pitchFamily="34" charset="0"/>
              <a:ea typeface="Lato" panose="020F0502020204030203" pitchFamily="34" charset="0"/>
              <a:cs typeface="Lato" panose="020F0502020204030203" pitchFamily="34" charset="0"/>
            </a:endParaRPr>
          </a:p>
          <a:p>
            <a:pPr marL="342900" indent="-342900">
              <a:buFont typeface="Arial" panose="020B0604020202020204" pitchFamily="34" charset="0"/>
              <a:buChar char="•"/>
            </a:pPr>
            <a:r>
              <a:rPr lang="en-US" sz="1800" i="1" dirty="0">
                <a:latin typeface="Lato" panose="020F0502020204030203" pitchFamily="34" charset="0"/>
                <a:ea typeface="Lato" panose="020F0502020204030203" pitchFamily="34" charset="0"/>
                <a:cs typeface="Lato" panose="020F0502020204030203" pitchFamily="34" charset="0"/>
              </a:rPr>
              <a:t>An adaptive engine</a:t>
            </a:r>
            <a:r>
              <a:rPr lang="en-US" sz="1800" dirty="0">
                <a:latin typeface="Lato" panose="020F0502020204030203" pitchFamily="34" charset="0"/>
                <a:ea typeface="Lato" panose="020F0502020204030203" pitchFamily="34" charset="0"/>
                <a:cs typeface="Lato" panose="020F0502020204030203" pitchFamily="34" charset="0"/>
              </a:rPr>
              <a:t>: powers a variety of use cases, including online presence, mobile, enterprise, smart cities/IoT, Web 3.0/blockchain, and AR/VR/MR “meta” platforms.</a:t>
            </a:r>
          </a:p>
          <a:p>
            <a:pPr marL="342900" indent="-342900">
              <a:buFont typeface="Arial" panose="020B0604020202020204" pitchFamily="34" charset="0"/>
              <a:buChar char="•"/>
            </a:pPr>
            <a:endParaRPr sz="18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p17"/>
          <p:cNvSpPr/>
          <p:nvPr/>
        </p:nvSpPr>
        <p:spPr>
          <a:xfrm>
            <a:off x="1047750" y="374000"/>
            <a:ext cx="10270424"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R+D: Virtual Trust Layers Elements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205" name="Google Shape;205;p17"/>
          <p:cNvPicPr preferRelativeResize="0"/>
          <p:nvPr/>
        </p:nvPicPr>
        <p:blipFill rotWithShape="1">
          <a:blip r:embed="rId3">
            <a:alphaModFix/>
          </a:blip>
          <a:srcRect l="12641" t="18804" r="15611"/>
          <a:stretch/>
        </p:blipFill>
        <p:spPr>
          <a:xfrm>
            <a:off x="6200513" y="1876926"/>
            <a:ext cx="4306825" cy="3816174"/>
          </a:xfrm>
          <a:prstGeom prst="rect">
            <a:avLst/>
          </a:prstGeom>
          <a:noFill/>
          <a:ln>
            <a:noFill/>
          </a:ln>
        </p:spPr>
      </p:pic>
      <p:pic>
        <p:nvPicPr>
          <p:cNvPr id="206" name="Google Shape;206;p17"/>
          <p:cNvPicPr preferRelativeResize="0"/>
          <p:nvPr/>
        </p:nvPicPr>
        <p:blipFill rotWithShape="1">
          <a:blip r:embed="rId4">
            <a:alphaModFix/>
          </a:blip>
          <a:srcRect l="17389" t="18631" r="17868"/>
          <a:stretch/>
        </p:blipFill>
        <p:spPr>
          <a:xfrm>
            <a:off x="1190919" y="1876926"/>
            <a:ext cx="4306825" cy="4025974"/>
          </a:xfrm>
          <a:prstGeom prst="rect">
            <a:avLst/>
          </a:prstGeom>
          <a:noFill/>
          <a:ln>
            <a:noFill/>
          </a:ln>
        </p:spPr>
      </p:pic>
      <p:sp>
        <p:nvSpPr>
          <p:cNvPr id="2" name="TextBox 1">
            <a:extLst>
              <a:ext uri="{FF2B5EF4-FFF2-40B4-BE49-F238E27FC236}">
                <a16:creationId xmlns:a16="http://schemas.microsoft.com/office/drawing/2014/main" id="{52AC0301-3FB1-48B6-861A-62187BF17D29}"/>
              </a:ext>
            </a:extLst>
          </p:cNvPr>
          <p:cNvSpPr txBox="1"/>
          <p:nvPr/>
        </p:nvSpPr>
        <p:spPr>
          <a:xfrm>
            <a:off x="1828799" y="1353706"/>
            <a:ext cx="3392905" cy="523220"/>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Research Considerations:</a:t>
            </a:r>
          </a:p>
          <a:p>
            <a:pPr algn="ctr"/>
            <a:r>
              <a:rPr lang="en-US" b="1" dirty="0">
                <a:latin typeface="Lato" panose="020F0502020204030203" pitchFamily="34" charset="0"/>
                <a:ea typeface="Lato" panose="020F0502020204030203" pitchFamily="34" charset="0"/>
                <a:cs typeface="Lato" panose="020F0502020204030203" pitchFamily="34" charset="0"/>
              </a:rPr>
              <a:t>Prototyping a Virtual Trust Layer</a:t>
            </a:r>
          </a:p>
        </p:txBody>
      </p:sp>
      <p:sp>
        <p:nvSpPr>
          <p:cNvPr id="7" name="TextBox 6">
            <a:extLst>
              <a:ext uri="{FF2B5EF4-FFF2-40B4-BE49-F238E27FC236}">
                <a16:creationId xmlns:a16="http://schemas.microsoft.com/office/drawing/2014/main" id="{1697DA24-B9E0-4D83-9F69-6024ED268873}"/>
              </a:ext>
            </a:extLst>
          </p:cNvPr>
          <p:cNvSpPr txBox="1"/>
          <p:nvPr/>
        </p:nvSpPr>
        <p:spPr>
          <a:xfrm>
            <a:off x="6641189" y="1330951"/>
            <a:ext cx="3850107" cy="523220"/>
          </a:xfrm>
          <a:prstGeom prst="rect">
            <a:avLst/>
          </a:prstGeom>
          <a:noFill/>
        </p:spPr>
        <p:txBody>
          <a:bodyPr wrap="square" rtlCol="0">
            <a:spAutoFit/>
          </a:bodyPr>
          <a:lstStyle/>
          <a:p>
            <a:pPr algn="ctr"/>
            <a:r>
              <a:rPr lang="en-US" b="1" dirty="0">
                <a:latin typeface="Lato" panose="020F0502020204030203" pitchFamily="34" charset="0"/>
                <a:ea typeface="Lato" panose="020F0502020204030203" pitchFamily="34" charset="0"/>
                <a:cs typeface="Lato" panose="020F0502020204030203" pitchFamily="34" charset="0"/>
              </a:rPr>
              <a:t>Implementation Considerations:</a:t>
            </a:r>
          </a:p>
          <a:p>
            <a:pPr algn="ctr"/>
            <a:r>
              <a:rPr lang="en-US" b="1" dirty="0">
                <a:latin typeface="Lato" panose="020F0502020204030203" pitchFamily="34" charset="0"/>
                <a:ea typeface="Lato" panose="020F0502020204030203" pitchFamily="34" charset="0"/>
                <a:cs typeface="Lato" panose="020F0502020204030203" pitchFamily="34" charset="0"/>
              </a:rPr>
              <a:t>Building a Virtual Trust Layer with Partners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1"/>
        <p:cNvGrpSpPr/>
        <p:nvPr/>
      </p:nvGrpSpPr>
      <p:grpSpPr>
        <a:xfrm>
          <a:off x="0" y="0"/>
          <a:ext cx="0" cy="0"/>
          <a:chOff x="0" y="0"/>
          <a:chExt cx="0" cy="0"/>
        </a:xfrm>
      </p:grpSpPr>
      <p:sp>
        <p:nvSpPr>
          <p:cNvPr id="212" name="Google Shape;212;p18"/>
          <p:cNvSpPr/>
          <p:nvPr/>
        </p:nvSpPr>
        <p:spPr>
          <a:xfrm>
            <a:off x="1047750" y="311750"/>
            <a:ext cx="95904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panose="020F0502020204030203" pitchFamily="34" charset="0"/>
                <a:ea typeface="Lato" panose="020F0502020204030203" pitchFamily="34" charset="0"/>
                <a:cs typeface="Lato" panose="020F0502020204030203" pitchFamily="34" charset="0"/>
                <a:sym typeface="Lato"/>
              </a:rPr>
              <a:t>VTLs: Stacking Interoperable Modules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14" name="Google Shape;214;p18"/>
          <p:cNvSpPr txBox="1"/>
          <p:nvPr/>
        </p:nvSpPr>
        <p:spPr>
          <a:xfrm>
            <a:off x="1258950" y="1075906"/>
            <a:ext cx="9379200" cy="5306038"/>
          </a:xfrm>
          <a:prstGeom prst="rect">
            <a:avLst/>
          </a:prstGeom>
          <a:noFill/>
          <a:ln>
            <a:noFill/>
          </a:ln>
        </p:spPr>
        <p:txBody>
          <a:bodyPr spcFirstLastPara="1" wrap="square" lIns="91425" tIns="91425" rIns="91425" bIns="91425" anchor="t" anchorCtr="0">
            <a:spAutoFit/>
          </a:bodyPr>
          <a:lstStyle/>
          <a:p>
            <a:pPr marL="101600" lvl="0" rtl="0">
              <a:lnSpc>
                <a:spcPct val="115000"/>
              </a:lnSpc>
              <a:spcBef>
                <a:spcPts val="0"/>
              </a:spcBef>
              <a:spcAft>
                <a:spcPts val="0"/>
              </a:spcAft>
              <a:buSzPts val="2000"/>
            </a:pPr>
            <a:r>
              <a:rPr lang="en-US" sz="2000" dirty="0">
                <a:latin typeface="Lato" panose="020F0502020204030203" pitchFamily="34" charset="0"/>
                <a:ea typeface="Lato" panose="020F0502020204030203" pitchFamily="34" charset="0"/>
                <a:cs typeface="Lato" panose="020F0502020204030203" pitchFamily="34" charset="0"/>
              </a:rPr>
              <a:t>Core modules of the VTLs platform include:</a:t>
            </a:r>
          </a:p>
          <a:p>
            <a:pPr marL="101600" lvl="0" rtl="0">
              <a:lnSpc>
                <a:spcPct val="115000"/>
              </a:lnSpc>
              <a:spcBef>
                <a:spcPts val="0"/>
              </a:spcBef>
              <a:spcAft>
                <a:spcPts val="0"/>
              </a:spcAft>
              <a:buSzPts val="2000"/>
            </a:pPr>
            <a:endParaRPr lang="en-US" sz="1200" i="1" dirty="0">
              <a:latin typeface="Lato" panose="020F0502020204030203" pitchFamily="34" charset="0"/>
              <a:ea typeface="Lato" panose="020F0502020204030203" pitchFamily="34" charset="0"/>
              <a:cs typeface="Lato" panose="020F0502020204030203" pitchFamily="34" charset="0"/>
            </a:endParaRPr>
          </a:p>
          <a:p>
            <a:pPr marL="457200" lvl="0" indent="-355600" rtl="0">
              <a:lnSpc>
                <a:spcPct val="115000"/>
              </a:lnSpc>
              <a:spcBef>
                <a:spcPts val="0"/>
              </a:spcBef>
              <a:spcAft>
                <a:spcPts val="0"/>
              </a:spcAft>
              <a:buSzPts val="2000"/>
              <a:buChar char="●"/>
            </a:pPr>
            <a:r>
              <a:rPr lang="en-US" sz="2000" i="1" dirty="0">
                <a:latin typeface="Lato" panose="020F0502020204030203" pitchFamily="34" charset="0"/>
                <a:ea typeface="Lato" panose="020F0502020204030203" pitchFamily="34" charset="0"/>
                <a:cs typeface="Lato" panose="020F0502020204030203" pitchFamily="34" charset="0"/>
              </a:rPr>
              <a:t>Network Stacks</a:t>
            </a:r>
            <a:r>
              <a:rPr lang="en-US" sz="2000" dirty="0">
                <a:latin typeface="Lato" panose="020F0502020204030203" pitchFamily="34" charset="0"/>
                <a:ea typeface="Lato" panose="020F0502020204030203" pitchFamily="34" charset="0"/>
                <a:cs typeface="Lato" panose="020F0502020204030203" pitchFamily="34" charset="0"/>
              </a:rPr>
              <a:t>: where data packets travel through layers of information systems.</a:t>
            </a:r>
            <a:endParaRPr sz="2000" dirty="0">
              <a:latin typeface="Lato" panose="020F0502020204030203" pitchFamily="34" charset="0"/>
              <a:ea typeface="Lato" panose="020F0502020204030203" pitchFamily="34" charset="0"/>
              <a:cs typeface="Lato" panose="020F0502020204030203" pitchFamily="34" charset="0"/>
            </a:endParaRPr>
          </a:p>
          <a:p>
            <a:pPr marL="457200" lvl="0" indent="0" rtl="0">
              <a:lnSpc>
                <a:spcPct val="115000"/>
              </a:lnSpc>
              <a:spcBef>
                <a:spcPts val="0"/>
              </a:spcBef>
              <a:spcAft>
                <a:spcPts val="0"/>
              </a:spcAft>
              <a:buNone/>
            </a:pPr>
            <a:endParaRPr sz="2000" dirty="0">
              <a:latin typeface="Lato" panose="020F0502020204030203" pitchFamily="34" charset="0"/>
              <a:ea typeface="Lato" panose="020F0502020204030203" pitchFamily="34" charset="0"/>
              <a:cs typeface="Lato" panose="020F0502020204030203" pitchFamily="34" charset="0"/>
            </a:endParaRPr>
          </a:p>
          <a:p>
            <a:pPr marL="457200" lvl="0" indent="-355600" rtl="0">
              <a:lnSpc>
                <a:spcPct val="115000"/>
              </a:lnSpc>
              <a:spcBef>
                <a:spcPts val="0"/>
              </a:spcBef>
              <a:spcAft>
                <a:spcPts val="0"/>
              </a:spcAft>
              <a:buSzPts val="2000"/>
              <a:buChar char="●"/>
            </a:pPr>
            <a:r>
              <a:rPr lang="en-US" sz="2000" i="1" dirty="0">
                <a:latin typeface="Lato" panose="020F0502020204030203" pitchFamily="34" charset="0"/>
                <a:ea typeface="Lato" panose="020F0502020204030203" pitchFamily="34" charset="0"/>
                <a:cs typeface="Lato" panose="020F0502020204030203" pitchFamily="34" charset="0"/>
              </a:rPr>
              <a:t>Data Lifecycles</a:t>
            </a:r>
            <a:r>
              <a:rPr lang="en-US" sz="2000" dirty="0">
                <a:latin typeface="Lato" panose="020F0502020204030203" pitchFamily="34" charset="0"/>
                <a:ea typeface="Lato" panose="020F0502020204030203" pitchFamily="34" charset="0"/>
                <a:cs typeface="Lato" panose="020F0502020204030203" pitchFamily="34" charset="0"/>
              </a:rPr>
              <a:t>: where data resides in servers, routers, algorithms, and applications.</a:t>
            </a:r>
            <a:endParaRPr sz="2000" dirty="0">
              <a:latin typeface="Lato" panose="020F0502020204030203" pitchFamily="34" charset="0"/>
              <a:ea typeface="Lato" panose="020F0502020204030203" pitchFamily="34" charset="0"/>
              <a:cs typeface="Lato" panose="020F0502020204030203" pitchFamily="34" charset="0"/>
            </a:endParaRPr>
          </a:p>
          <a:p>
            <a:pPr marL="457200" lvl="0" indent="0" rtl="0">
              <a:lnSpc>
                <a:spcPct val="115000"/>
              </a:lnSpc>
              <a:spcBef>
                <a:spcPts val="0"/>
              </a:spcBef>
              <a:spcAft>
                <a:spcPts val="0"/>
              </a:spcAft>
              <a:buNone/>
            </a:pPr>
            <a:endParaRPr sz="2000" dirty="0">
              <a:latin typeface="Lato" panose="020F0502020204030203" pitchFamily="34" charset="0"/>
              <a:ea typeface="Lato" panose="020F0502020204030203" pitchFamily="34" charset="0"/>
              <a:cs typeface="Lato" panose="020F0502020204030203" pitchFamily="34" charset="0"/>
            </a:endParaRPr>
          </a:p>
          <a:p>
            <a:pPr marL="457200" lvl="0" indent="-355600" rtl="0">
              <a:lnSpc>
                <a:spcPct val="115000"/>
              </a:lnSpc>
              <a:spcBef>
                <a:spcPts val="0"/>
              </a:spcBef>
              <a:spcAft>
                <a:spcPts val="0"/>
              </a:spcAft>
              <a:buSzPts val="2000"/>
              <a:buChar char="●"/>
            </a:pPr>
            <a:r>
              <a:rPr lang="en-US" sz="2000" i="1" dirty="0">
                <a:latin typeface="Lato" panose="020F0502020204030203" pitchFamily="34" charset="0"/>
                <a:ea typeface="Lato" panose="020F0502020204030203" pitchFamily="34" charset="0"/>
                <a:cs typeface="Lato" panose="020F0502020204030203" pitchFamily="34" charset="0"/>
              </a:rPr>
              <a:t>Algorithmic Tussle Zones</a:t>
            </a:r>
            <a:r>
              <a:rPr lang="en-US" sz="2000" dirty="0">
                <a:latin typeface="Lato" panose="020F0502020204030203" pitchFamily="34" charset="0"/>
                <a:ea typeface="Lato" panose="020F0502020204030203" pitchFamily="34" charset="0"/>
                <a:cs typeface="Lato" panose="020F0502020204030203" pitchFamily="34" charset="0"/>
              </a:rPr>
              <a:t>: recognizing external interfaces (“screens and scenes”), and intra-network mediation points (“</a:t>
            </a:r>
            <a:r>
              <a:rPr lang="en-US" sz="2000" dirty="0" err="1">
                <a:latin typeface="Lato" panose="020F0502020204030203" pitchFamily="34" charset="0"/>
                <a:ea typeface="Lato" panose="020F0502020204030203" pitchFamily="34" charset="0"/>
                <a:cs typeface="Lato" panose="020F0502020204030203" pitchFamily="34" charset="0"/>
              </a:rPr>
              <a:t>unseens</a:t>
            </a:r>
            <a:r>
              <a:rPr lang="en-US" sz="2000" dirty="0">
                <a:latin typeface="Lato" panose="020F0502020204030203" pitchFamily="34" charset="0"/>
                <a:ea typeface="Lato" panose="020F0502020204030203" pitchFamily="34" charset="0"/>
                <a:cs typeface="Lato" panose="020F0502020204030203" pitchFamily="34" charset="0"/>
              </a:rPr>
              <a:t>”), where competing interests “tussle” for control over data access and analytics decisions.</a:t>
            </a:r>
            <a:endParaRPr sz="2000" dirty="0">
              <a:latin typeface="Lato" panose="020F0502020204030203" pitchFamily="34" charset="0"/>
              <a:ea typeface="Lato" panose="020F0502020204030203" pitchFamily="34" charset="0"/>
              <a:cs typeface="Lato" panose="020F0502020204030203" pitchFamily="34" charset="0"/>
            </a:endParaRPr>
          </a:p>
          <a:p>
            <a:pPr marL="0" lvl="0" indent="0" rtl="0">
              <a:lnSpc>
                <a:spcPct val="115000"/>
              </a:lnSpc>
              <a:spcBef>
                <a:spcPts val="0"/>
              </a:spcBef>
              <a:spcAft>
                <a:spcPts val="0"/>
              </a:spcAft>
              <a:buNone/>
            </a:pPr>
            <a:endParaRPr sz="2000" dirty="0">
              <a:latin typeface="Lato" panose="020F0502020204030203" pitchFamily="34" charset="0"/>
              <a:ea typeface="Lato" panose="020F0502020204030203" pitchFamily="34" charset="0"/>
              <a:cs typeface="Lato" panose="020F0502020204030203" pitchFamily="34" charset="0"/>
            </a:endParaRPr>
          </a:p>
          <a:p>
            <a:pPr marL="457200" lvl="0" indent="-355600" rtl="0">
              <a:lnSpc>
                <a:spcPct val="115000"/>
              </a:lnSpc>
              <a:spcBef>
                <a:spcPts val="0"/>
              </a:spcBef>
              <a:spcAft>
                <a:spcPts val="0"/>
              </a:spcAft>
              <a:buSzPts val="2000"/>
              <a:buChar char="●"/>
            </a:pPr>
            <a:r>
              <a:rPr lang="en-US" sz="2000" i="1" dirty="0">
                <a:latin typeface="Lato" panose="020F0502020204030203" pitchFamily="34" charset="0"/>
                <a:ea typeface="Lato" panose="020F0502020204030203" pitchFamily="34" charset="0"/>
                <a:cs typeface="Lato" panose="020F0502020204030203" pitchFamily="34" charset="0"/>
              </a:rPr>
              <a:t>Duties</a:t>
            </a:r>
            <a:r>
              <a:rPr lang="en-US" sz="2000" dirty="0">
                <a:latin typeface="Lato" panose="020F0502020204030203" pitchFamily="34" charset="0"/>
                <a:ea typeface="Lato" panose="020F0502020204030203" pitchFamily="34" charset="0"/>
                <a:cs typeface="Lato" panose="020F0502020204030203" pitchFamily="34" charset="0"/>
              </a:rPr>
              <a:t>: defining and fully operationalizing applicable obligations, based on extant laws of fiduciaries, trusts, and/or bailments.</a:t>
            </a:r>
            <a:endParaRPr sz="2000" dirty="0">
              <a:latin typeface="Lato" panose="020F0502020204030203" pitchFamily="34" charset="0"/>
              <a:ea typeface="Lato" panose="020F0502020204030203" pitchFamily="34" charset="0"/>
              <a:cs typeface="Lato" panose="020F0502020204030203" pitchFamily="34" charset="0"/>
            </a:endParaRPr>
          </a:p>
          <a:p>
            <a:pPr marL="457200" lvl="0" indent="0" algn="l" rtl="0">
              <a:spcBef>
                <a:spcPts val="0"/>
              </a:spcBef>
              <a:spcAft>
                <a:spcPts val="0"/>
              </a:spcAft>
              <a:buNone/>
            </a:pPr>
            <a:endParaRPr sz="2000"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6"/>
        <p:cNvGrpSpPr/>
        <p:nvPr/>
      </p:nvGrpSpPr>
      <p:grpSpPr>
        <a:xfrm>
          <a:off x="0" y="0"/>
          <a:ext cx="0" cy="0"/>
          <a:chOff x="0" y="0"/>
          <a:chExt cx="0" cy="0"/>
        </a:xfrm>
      </p:grpSpPr>
      <p:sp>
        <p:nvSpPr>
          <p:cNvPr id="237" name="Google Shape;237;p21"/>
          <p:cNvSpPr/>
          <p:nvPr/>
        </p:nvSpPr>
        <p:spPr>
          <a:xfrm>
            <a:off x="1047750" y="311750"/>
            <a:ext cx="10179600" cy="5811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en-US" sz="3000" dirty="0">
                <a:solidFill>
                  <a:srgbClr val="4B3842"/>
                </a:solidFill>
                <a:latin typeface="Lato"/>
                <a:ea typeface="Lato"/>
                <a:cs typeface="Lato"/>
                <a:sym typeface="Lato"/>
              </a:rPr>
              <a:t>VTLs: Recognizing Data Decision Points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239" name="Google Shape;239;p21"/>
          <p:cNvPicPr preferRelativeResize="0"/>
          <p:nvPr/>
        </p:nvPicPr>
        <p:blipFill rotWithShape="1">
          <a:blip r:embed="rId3">
            <a:alphaModFix/>
          </a:blip>
          <a:srcRect b="21798"/>
          <a:stretch/>
        </p:blipFill>
        <p:spPr>
          <a:xfrm>
            <a:off x="2348331" y="1969799"/>
            <a:ext cx="7402691" cy="4426509"/>
          </a:xfrm>
          <a:prstGeom prst="rect">
            <a:avLst/>
          </a:prstGeom>
          <a:noFill/>
          <a:ln>
            <a:noFill/>
          </a:ln>
        </p:spPr>
      </p:pic>
      <p:sp>
        <p:nvSpPr>
          <p:cNvPr id="6" name="TextBox 5">
            <a:extLst>
              <a:ext uri="{FF2B5EF4-FFF2-40B4-BE49-F238E27FC236}">
                <a16:creationId xmlns:a16="http://schemas.microsoft.com/office/drawing/2014/main" id="{097D4BBC-45BB-4E21-B22A-883A9B546837}"/>
              </a:ext>
            </a:extLst>
          </p:cNvPr>
          <p:cNvSpPr txBox="1"/>
          <p:nvPr/>
        </p:nvSpPr>
        <p:spPr>
          <a:xfrm>
            <a:off x="935780" y="1028137"/>
            <a:ext cx="10227794" cy="793294"/>
          </a:xfrm>
          <a:prstGeom prst="rect">
            <a:avLst/>
          </a:prstGeom>
          <a:noFill/>
        </p:spPr>
        <p:txBody>
          <a:bodyPr wrap="square">
            <a:spAutoFit/>
          </a:bodyPr>
          <a:lstStyle/>
          <a:p>
            <a:pPr marL="0" marR="0" lvl="0" indent="0" algn="l" rtl="0">
              <a:lnSpc>
                <a:spcPct val="120000"/>
              </a:lnSpc>
              <a:spcBef>
                <a:spcPts val="0"/>
              </a:spcBef>
              <a:spcAft>
                <a:spcPts val="0"/>
              </a:spcAft>
              <a:buNone/>
            </a:pP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D</a:t>
            </a:r>
            <a:r>
              <a:rPr lang="en-US"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eveloping a platform of virtual trust layers involves identifying discrete points in network architecture, where consequential decisions </a:t>
            </a: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can </a:t>
            </a:r>
            <a:r>
              <a:rPr lang="en-US"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impact trust-based relationships.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23"/>
          <p:cNvSpPr/>
          <p:nvPr/>
        </p:nvSpPr>
        <p:spPr>
          <a:xfrm>
            <a:off x="1012712" y="311750"/>
            <a:ext cx="9408300" cy="581100"/>
          </a:xfrm>
          <a:prstGeom prst="rect">
            <a:avLst/>
          </a:prstGeom>
          <a:noFill/>
          <a:ln>
            <a:noFill/>
          </a:ln>
        </p:spPr>
        <p:txBody>
          <a:bodyPr spcFirstLastPara="1" wrap="square" lIns="0" tIns="0" rIns="0" bIns="0" anchor="t" anchorCtr="0">
            <a:noAutofit/>
          </a:bodyPr>
          <a:lstStyle/>
          <a:p>
            <a:pPr marL="0" marR="0" lvl="0" indent="0" rtl="0">
              <a:lnSpc>
                <a:spcPct val="120000"/>
              </a:lnSpc>
              <a:spcBef>
                <a:spcPts val="0"/>
              </a:spcBef>
              <a:spcAft>
                <a:spcPts val="0"/>
              </a:spcAft>
              <a:buNone/>
            </a:pPr>
            <a:r>
              <a:rPr lang="en-US" sz="3000" dirty="0">
                <a:solidFill>
                  <a:srgbClr val="4B3842"/>
                </a:solidFill>
                <a:latin typeface="Lato"/>
                <a:ea typeface="Lato"/>
                <a:cs typeface="Lato"/>
                <a:sym typeface="Lato"/>
              </a:rPr>
              <a:t>VTLs: Operationalizing Tussle Zones</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256" name="Google Shape;256;p23"/>
          <p:cNvPicPr preferRelativeResize="0"/>
          <p:nvPr/>
        </p:nvPicPr>
        <p:blipFill rotWithShape="1">
          <a:blip r:embed="rId3">
            <a:alphaModFix/>
          </a:blip>
          <a:srcRect t="7244"/>
          <a:stretch/>
        </p:blipFill>
        <p:spPr>
          <a:xfrm>
            <a:off x="2046205" y="2045810"/>
            <a:ext cx="7571442" cy="4591930"/>
          </a:xfrm>
          <a:prstGeom prst="rect">
            <a:avLst/>
          </a:prstGeom>
          <a:noFill/>
          <a:ln>
            <a:noFill/>
          </a:ln>
        </p:spPr>
      </p:pic>
      <p:sp>
        <p:nvSpPr>
          <p:cNvPr id="5" name="TextBox 4">
            <a:extLst>
              <a:ext uri="{FF2B5EF4-FFF2-40B4-BE49-F238E27FC236}">
                <a16:creationId xmlns:a16="http://schemas.microsoft.com/office/drawing/2014/main" id="{895A7E64-2693-4891-84BF-7E24A16B3DF2}"/>
              </a:ext>
            </a:extLst>
          </p:cNvPr>
          <p:cNvSpPr txBox="1"/>
          <p:nvPr/>
        </p:nvSpPr>
        <p:spPr>
          <a:xfrm>
            <a:off x="982103" y="991066"/>
            <a:ext cx="10227794" cy="793294"/>
          </a:xfrm>
          <a:prstGeom prst="rect">
            <a:avLst/>
          </a:prstGeom>
          <a:noFill/>
        </p:spPr>
        <p:txBody>
          <a:bodyPr wrap="square">
            <a:spAutoFit/>
          </a:bodyPr>
          <a:lstStyle/>
          <a:p>
            <a:pPr marL="0" marR="0" lvl="0" indent="0" algn="l" rtl="0">
              <a:lnSpc>
                <a:spcPct val="120000"/>
              </a:lnSpc>
              <a:spcBef>
                <a:spcPts val="0"/>
              </a:spcBef>
              <a:spcAft>
                <a:spcPts val="0"/>
              </a:spcAft>
              <a:buNone/>
            </a:pP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Within each entity, decision points can include “tussle zones,” where competing interests warrant reviewing/improving data handling and algorithmic practices.</a:t>
            </a:r>
            <a:endParaRPr lang="en-US"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3"/>
          <p:cNvSpPr/>
          <p:nvPr/>
        </p:nvSpPr>
        <p:spPr>
          <a:xfrm>
            <a:off x="973258" y="311750"/>
            <a:ext cx="10344916" cy="581100"/>
          </a:xfrm>
          <a:prstGeom prst="rect">
            <a:avLst/>
          </a:prstGeom>
          <a:noFill/>
          <a:ln>
            <a:noFill/>
          </a:ln>
        </p:spPr>
        <p:txBody>
          <a:bodyPr spcFirstLastPara="1" wrap="square" lIns="0" tIns="0" rIns="0" bIns="0" anchor="t" anchorCtr="0">
            <a:noAutofit/>
          </a:bodyPr>
          <a:lstStyle/>
          <a:p>
            <a:pPr marL="0" marR="0" lvl="0" indent="0" rtl="0">
              <a:lnSpc>
                <a:spcPct val="120000"/>
              </a:lnSpc>
              <a:spcBef>
                <a:spcPts val="0"/>
              </a:spcBef>
              <a:spcAft>
                <a:spcPts val="0"/>
              </a:spcAft>
              <a:buNone/>
            </a:pPr>
            <a:r>
              <a:rPr lang="en-US" sz="3000" dirty="0">
                <a:solidFill>
                  <a:srgbClr val="4B3842"/>
                </a:solidFill>
                <a:latin typeface="Lato"/>
                <a:ea typeface="Lato"/>
                <a:cs typeface="Lato"/>
                <a:sym typeface="Lato"/>
              </a:rPr>
              <a:t>VTLs: A Platform Reference Model </a:t>
            </a:r>
            <a:endParaRPr sz="3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9" name="TextBox 8">
            <a:extLst>
              <a:ext uri="{FF2B5EF4-FFF2-40B4-BE49-F238E27FC236}">
                <a16:creationId xmlns:a16="http://schemas.microsoft.com/office/drawing/2014/main" id="{633FF1BA-2EBB-4A97-A651-1AD42AF1498C}"/>
              </a:ext>
            </a:extLst>
          </p:cNvPr>
          <p:cNvSpPr txBox="1"/>
          <p:nvPr/>
        </p:nvSpPr>
        <p:spPr>
          <a:xfrm>
            <a:off x="973258" y="937901"/>
            <a:ext cx="10227794" cy="806375"/>
          </a:xfrm>
          <a:prstGeom prst="rect">
            <a:avLst/>
          </a:prstGeom>
          <a:noFill/>
        </p:spPr>
        <p:txBody>
          <a:bodyPr wrap="square">
            <a:spAutoFit/>
          </a:bodyPr>
          <a:lstStyle/>
          <a:p>
            <a:pPr marL="0" marR="0" lvl="0" indent="0" algn="l" rtl="0">
              <a:lnSpc>
                <a:spcPct val="120000"/>
              </a:lnSpc>
              <a:spcBef>
                <a:spcPts val="0"/>
              </a:spcBef>
              <a:spcAft>
                <a:spcPts val="0"/>
              </a:spcAft>
              <a:buNone/>
            </a:pP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Each VTLs platform provides modular plug-ins, based on core legal and ethical principles. </a:t>
            </a:r>
          </a:p>
          <a:p>
            <a:pPr marL="0" marR="0" lvl="0" indent="0" algn="l" rtl="0">
              <a:lnSpc>
                <a:spcPct val="120000"/>
              </a:lnSpc>
              <a:spcBef>
                <a:spcPts val="0"/>
              </a:spcBef>
              <a:spcAft>
                <a:spcPts val="0"/>
              </a:spcAft>
              <a:buNone/>
            </a:pPr>
            <a:r>
              <a:rPr lang="en-US"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The toolset can be customized to inform/complement existing systems and policies. </a:t>
            </a:r>
            <a:endParaRPr lang="en-US" sz="2000" b="0" i="0" u="none" strike="noStrike" cap="none" dirty="0">
              <a:solidFill>
                <a:schemeClr val="dk1"/>
              </a:solidFill>
              <a:latin typeface="Lato" panose="020F0502020204030203" pitchFamily="34" charset="0"/>
              <a:ea typeface="Lato" panose="020F0502020204030203" pitchFamily="34" charset="0"/>
              <a:cs typeface="Lato" panose="020F0502020204030203" pitchFamily="34" charset="0"/>
              <a:sym typeface="Calibri"/>
            </a:endParaRPr>
          </a:p>
        </p:txBody>
      </p:sp>
      <p:pic>
        <p:nvPicPr>
          <p:cNvPr id="3" name="Picture 2" descr="Diagram&#10;&#10;Description automatically generated">
            <a:extLst>
              <a:ext uri="{FF2B5EF4-FFF2-40B4-BE49-F238E27FC236}">
                <a16:creationId xmlns:a16="http://schemas.microsoft.com/office/drawing/2014/main" id="{EB25A887-A022-4E60-A6F3-90507B87CAC9}"/>
              </a:ext>
            </a:extLst>
          </p:cNvPr>
          <p:cNvPicPr>
            <a:picLocks noChangeAspect="1"/>
          </p:cNvPicPr>
          <p:nvPr/>
        </p:nvPicPr>
        <p:blipFill rotWithShape="1">
          <a:blip r:embed="rId3"/>
          <a:srcRect l="3698" t="8246" r="6339" b="4885"/>
          <a:stretch/>
        </p:blipFill>
        <p:spPr>
          <a:xfrm>
            <a:off x="1911245" y="1866276"/>
            <a:ext cx="8333374" cy="4679974"/>
          </a:xfrm>
          <a:prstGeom prst="rect">
            <a:avLst/>
          </a:prstGeom>
        </p:spPr>
      </p:pic>
    </p:spTree>
    <p:extLst>
      <p:ext uri="{BB962C8B-B14F-4D97-AF65-F5344CB8AC3E}">
        <p14:creationId xmlns:p14="http://schemas.microsoft.com/office/powerpoint/2010/main" val="115422132"/>
      </p:ext>
    </p:extLst>
  </p:cSld>
  <p:clrMapOvr>
    <a:masterClrMapping/>
  </p:clrMapOvr>
</p:sld>
</file>

<file path=ppt/theme/theme1.xml><?xml version="1.0" encoding="utf-8"?>
<a:theme xmlns:a="http://schemas.openxmlformats.org/drawingml/2006/main" name="Office Theme">
  <a:themeElements>
    <a:clrScheme name="Office">
      <a:dk1>
        <a:srgbClr val="242424"/>
      </a:dk1>
      <a:lt1>
        <a:srgbClr val="FFFFFF"/>
      </a:lt1>
      <a:dk2>
        <a:srgbClr val="4B3842"/>
      </a:dk2>
      <a:lt2>
        <a:srgbClr val="9A9A9A"/>
      </a:lt2>
      <a:accent1>
        <a:srgbClr val="7A9939"/>
      </a:accent1>
      <a:accent2>
        <a:srgbClr val="397699"/>
      </a:accent2>
      <a:accent3>
        <a:srgbClr val="7C1E4E"/>
      </a:accent3>
      <a:accent4>
        <a:srgbClr val="4B3842"/>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10848</TotalTime>
  <Words>1454</Words>
  <Application>Microsoft Macintosh PowerPoint</Application>
  <PresentationFormat>Widescreen</PresentationFormat>
  <Paragraphs>186</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Lato</vt:lpstr>
      <vt:lpstr>Lato Black</vt:lpstr>
      <vt:lpstr>Lato Light</vt:lpstr>
      <vt:lpstr>Calibri</vt:lpstr>
      <vt:lpstr>Office Theme</vt:lpstr>
      <vt:lpstr>PowerPoint Presentation</vt:lpstr>
      <vt:lpstr>Governance by Online Companies Is A Mess</vt:lpstr>
      <vt:lpstr>What’s the Solution? Create an Ethics-Based Web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GLIA Foundation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Richard Whitt</dc:creator>
  <cp:keywords/>
  <dc:description/>
  <cp:lastModifiedBy>Richard Whitt</cp:lastModifiedBy>
  <cp:revision>35</cp:revision>
  <cp:lastPrinted>2022-01-20T00:19:56Z</cp:lastPrinted>
  <dcterms:modified xsi:type="dcterms:W3CDTF">2022-01-26T16:05:47Z</dcterms:modified>
  <cp:category/>
</cp:coreProperties>
</file>